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6"/>
  </p:notesMasterIdLst>
  <p:handoutMasterIdLst>
    <p:handoutMasterId r:id="rId7"/>
  </p:handoutMasterIdLst>
  <p:sldIdLst>
    <p:sldId id="509" r:id="rId5"/>
  </p:sldIdLst>
  <p:sldSz cx="13681075" cy="7705725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4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738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89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235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83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C00000"/>
    <a:srgbClr val="8E2416"/>
    <a:srgbClr val="F5F1EA"/>
    <a:srgbClr val="FFFFFF"/>
    <a:srgbClr val="D8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80" autoAdjust="0"/>
  </p:normalViewPr>
  <p:slideViewPr>
    <p:cSldViewPr>
      <p:cViewPr varScale="1">
        <p:scale>
          <a:sx n="88" d="100"/>
          <a:sy n="88" d="100"/>
        </p:scale>
        <p:origin x="132" y="96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0" y="0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30094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0" y="9430094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6" y="4716467"/>
            <a:ext cx="5438775" cy="4467225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47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9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4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91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738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89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3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8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6"/>
            <a:ext cx="11799928" cy="1489417"/>
          </a:xfrm>
          <a:prstGeom prst="rect">
            <a:avLst/>
          </a:prstGeom>
        </p:spPr>
        <p:txBody>
          <a:bodyPr lIns="102568" tIns="51284" rIns="102568" bIns="5128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6"/>
            <a:ext cx="11799928" cy="4889212"/>
          </a:xfrm>
          <a:prstGeom prst="rect">
            <a:avLst/>
          </a:prstGeom>
        </p:spPr>
        <p:txBody>
          <a:bodyPr lIns="102568" tIns="51284" rIns="102568" bIns="5128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4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70"/>
            <a:ext cx="4616451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30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7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1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6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5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5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81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4" y="2823437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4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95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43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91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61" indent="-342561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216" indent="-285467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70" indent="-22837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617" indent="-22837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63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111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85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60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356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3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4"/>
            <a:ext cx="2121357" cy="410259"/>
          </a:xfrm>
          <a:prstGeom prst="rect">
            <a:avLst/>
          </a:prstGeom>
        </p:spPr>
        <p:txBody>
          <a:bodyPr vert="horz" lIns="120668" tIns="60333" rIns="120668" bIns="6033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1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5" tIns="67039" rIns="134075" bIns="670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33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3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3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8" indent="-251388" algn="l" defTabSz="60333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3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3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339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673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010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345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3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71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005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339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72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00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343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67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1"/>
            <a:ext cx="2121357" cy="410259"/>
          </a:xfrm>
          <a:prstGeom prst="rect">
            <a:avLst/>
          </a:prstGeom>
        </p:spPr>
        <p:txBody>
          <a:bodyPr vert="horz" lIns="120686" tIns="60343" rIns="120686" bIns="6034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0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4" tIns="67049" rIns="134094" bIns="670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429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29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29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8" indent="-251428" algn="l" defTabSz="603429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29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29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853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281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709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137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29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5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8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711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138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56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94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42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8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299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2999"/>
            <a:ext cx="2121357" cy="410259"/>
          </a:xfrm>
          <a:prstGeom prst="rect">
            <a:avLst/>
          </a:prstGeom>
        </p:spPr>
        <p:txBody>
          <a:bodyPr vert="horz" lIns="120737" tIns="60368" rIns="120737" bIns="6036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697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7" rIns="134151" bIns="670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688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88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88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37" indent="-251537" algn="l" defTabSz="603688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88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88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79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967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654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341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8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75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6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74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436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123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81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49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7"/>
            <a:ext cx="11799928" cy="1786412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Имущественная поддержка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оказывается в виде передачи во владение и (или) в пользование муниципального имущества, на возмездной основе, на льготных условиях, в том числе: зданий, строений, сооружений, земельных участков, движимого имущества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/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предоставления имущественной поддержки 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самозанятая  - Гутовская А.В.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825" y="3256767"/>
            <a:ext cx="4248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Субъекту предоставлена имущественная поддержка, договор аренды заключен 19.10.2022 года без проведения публичных процедур. 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Помещение используется в качестве бьюти кабинета, для оказания населению услуг в сфере красоты. </a:t>
            </a:r>
          </a:p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 помещения: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Ленинградская область, Волховский район, Бережковское сельское поселение, д. Бережки, ул. Песочная, д. 10.  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18,8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trike="sngStrike" dirty="0">
              <a:solidFill>
                <a:schemeClr val="accent4">
                  <a:lumMod val="50000"/>
                </a:schemeClr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458F592-D59B-1BF1-5688-5F2DC6E250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314" y="3132782"/>
            <a:ext cx="2952328" cy="294403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671BE96-A28C-FFC6-4798-837E3DEAF7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922" y="3132783"/>
            <a:ext cx="2952328" cy="294403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DAF351F-D2B0-9961-A5FD-869C91A97A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615" y="3618122"/>
            <a:ext cx="2952328" cy="393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6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90000"/>
          </a:lnSpc>
          <a:defRPr sz="2800" dirty="0" smtClean="0">
            <a:solidFill>
              <a:srgbClr val="562212"/>
            </a:solidFill>
            <a:latin typeface="Arial Black" panose="020B0A04020102020204" pitchFamily="34" charset="0"/>
            <a:ea typeface="Roboto Black" panose="02000000000000000000" pitchFamily="2" charset="0"/>
          </a:defRPr>
        </a:defPPr>
      </a:lstStyle>
    </a:spDef>
    <a:lnDef>
      <a:spPr>
        <a:ln w="31750" cap="rnd">
          <a:solidFill>
            <a:srgbClr val="E04E39"/>
          </a:solidFill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15285</TotalTime>
  <Words>117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Lucida Grande</vt:lpstr>
      <vt:lpstr>Times New Roman</vt:lpstr>
      <vt:lpstr>Office Theme</vt:lpstr>
      <vt:lpstr>1_Тема Office</vt:lpstr>
      <vt:lpstr>2_Тема Office</vt:lpstr>
      <vt:lpstr>3_Тема Office</vt:lpstr>
      <vt:lpstr>Имущественная поддержка  оказывается в виде передачи во владение и (или) в пользование муниципального имущества, на возмездной основе, на льготных условиях, в том числе: зданий, строений, сооружений, земельных участков, движимого имущества  Пример предоставления имущественной поддержки  самозанятая  - Гутовская А.В.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873</cp:revision>
  <cp:lastPrinted>2022-07-08T07:08:52Z</cp:lastPrinted>
  <dcterms:modified xsi:type="dcterms:W3CDTF">2023-07-12T07:14:59Z</dcterms:modified>
</cp:coreProperties>
</file>