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96" r:id="rId2"/>
    <p:sldId id="386" r:id="rId3"/>
    <p:sldId id="581" r:id="rId4"/>
    <p:sldId id="484" r:id="rId5"/>
    <p:sldId id="486" r:id="rId6"/>
    <p:sldId id="556" r:id="rId7"/>
    <p:sldId id="543" r:id="rId8"/>
    <p:sldId id="576" r:id="rId9"/>
    <p:sldId id="575" r:id="rId10"/>
    <p:sldId id="526" r:id="rId11"/>
    <p:sldId id="554" r:id="rId12"/>
    <p:sldId id="579" r:id="rId13"/>
    <p:sldId id="577" r:id="rId14"/>
    <p:sldId id="574" r:id="rId15"/>
    <p:sldId id="587" r:id="rId16"/>
    <p:sldId id="555" r:id="rId17"/>
    <p:sldId id="578" r:id="rId18"/>
    <p:sldId id="585" r:id="rId19"/>
    <p:sldId id="563" r:id="rId20"/>
    <p:sldId id="582" r:id="rId21"/>
    <p:sldId id="586" r:id="rId22"/>
    <p:sldId id="583" r:id="rId23"/>
    <p:sldId id="560" r:id="rId24"/>
  </p:sldIdLst>
  <p:sldSz cx="10691813" cy="7559675"/>
  <p:notesSz cx="6735763" cy="98663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71">
          <p15:clr>
            <a:srgbClr val="A4A3A4"/>
          </p15:clr>
        </p15:guide>
        <p15:guide id="2" orient="horz" pos="907">
          <p15:clr>
            <a:srgbClr val="A4A3A4"/>
          </p15:clr>
        </p15:guide>
        <p15:guide id="3" pos="533">
          <p15:clr>
            <a:srgbClr val="A4A3A4"/>
          </p15:clr>
        </p15:guide>
        <p15:guide id="4" pos="11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Горина Екатерина Леонидовна" initials="" lastIdx="2" clrIdx="0"/>
  <p:cmAuthor id="1" name="extrena" initials="" lastIdx="7" clrIdx="1"/>
  <p:cmAuthor id="2" name="Аверин Вадим Маркович" initials="" lastIdx="2" clrIdx="2"/>
  <p:cmAuthor id="3" name="Ольга2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4E39"/>
    <a:srgbClr val="ED5338"/>
    <a:srgbClr val="654B43"/>
    <a:srgbClr val="EDD8C2"/>
    <a:srgbClr val="562212"/>
    <a:srgbClr val="FFE311"/>
    <a:srgbClr val="D9D9D9"/>
    <a:srgbClr val="E5E5E5"/>
    <a:srgbClr val="F2ECDE"/>
    <a:srgbClr val="FF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1" autoAdjust="0"/>
    <p:restoredTop sz="84327" autoAdjust="0"/>
  </p:normalViewPr>
  <p:slideViewPr>
    <p:cSldViewPr snapToGrid="0">
      <p:cViewPr varScale="1">
        <p:scale>
          <a:sx n="104" d="100"/>
          <a:sy n="104" d="100"/>
        </p:scale>
        <p:origin x="1410" y="114"/>
      </p:cViewPr>
      <p:guideLst>
        <p:guide orient="horz" pos="771"/>
        <p:guide orient="horz" pos="907"/>
        <p:guide pos="533"/>
        <p:guide pos="11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commentAuthors" Target="commentAuthor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565" cy="495367"/>
          </a:xfrm>
          <a:prstGeom prst="rect">
            <a:avLst/>
          </a:prstGeom>
        </p:spPr>
        <p:txBody>
          <a:bodyPr vert="horz" lIns="90368" tIns="45184" rIns="90368" bIns="451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9" y="1"/>
            <a:ext cx="2919565" cy="495367"/>
          </a:xfrm>
          <a:prstGeom prst="rect">
            <a:avLst/>
          </a:prstGeom>
        </p:spPr>
        <p:txBody>
          <a:bodyPr vert="horz" lIns="90368" tIns="45184" rIns="90368" bIns="451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FCD1DC-F422-44D8-9E9C-FB8F632E65AA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68" tIns="45184" rIns="90368" bIns="4518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2" y="4748579"/>
            <a:ext cx="5389241" cy="3884052"/>
          </a:xfrm>
          <a:prstGeom prst="rect">
            <a:avLst/>
          </a:prstGeom>
        </p:spPr>
        <p:txBody>
          <a:bodyPr vert="horz" lIns="90368" tIns="45184" rIns="90368" bIns="45184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0949"/>
            <a:ext cx="2919565" cy="495367"/>
          </a:xfrm>
          <a:prstGeom prst="rect">
            <a:avLst/>
          </a:prstGeom>
        </p:spPr>
        <p:txBody>
          <a:bodyPr vert="horz" lIns="90368" tIns="45184" rIns="90368" bIns="451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9" y="9370949"/>
            <a:ext cx="2919565" cy="495367"/>
          </a:xfrm>
          <a:prstGeom prst="rect">
            <a:avLst/>
          </a:prstGeom>
        </p:spPr>
        <p:txBody>
          <a:bodyPr vert="horz" lIns="90368" tIns="45184" rIns="90368" bIns="451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B09C92-EB62-4CCA-B6B5-77C6A747F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511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20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2562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C7D6A-3C1D-48E8-9990-EACFE27C2289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39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812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4453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>
            <a:extLst>
              <a:ext uri="{FF2B5EF4-FFF2-40B4-BE49-F238E27FC236}">
                <a16:creationId xmlns:a16="http://schemas.microsoft.com/office/drawing/2014/main" id="{1C9B134A-4942-4F58-A163-78F14E6735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>
            <a:extLst>
              <a:ext uri="{FF2B5EF4-FFF2-40B4-BE49-F238E27FC236}">
                <a16:creationId xmlns:a16="http://schemas.microsoft.com/office/drawing/2014/main" id="{311A2816-E46F-44D5-AE5E-29A75CE606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/>
              <a:t>Фонд поддержки предпринимательства и промышленности Ленинградской области  создан в соответствии с Распоряжением Губернатора Ленинградской области т 06 августа 2018 года.  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/>
              <a:t>Старт проекта – 1 июля 2019 года.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/>
              <a:t>21 ноября 2019 года состоялось торжественное открытие центра «Мой бизнес»</a:t>
            </a:r>
          </a:p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59126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6741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72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B09C92-EB62-4CCA-B6B5-77C6A747F2E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901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B09C92-EB62-4CCA-B6B5-77C6A747F2E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14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Фонд поддержки предпринимательства и промышленности Ленинградской области  создан в соответствии с Распоряжением Губернатора Ленинградской области т 06 августа 2018 года.  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Старт проекта – 1 июля 2019 года.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21 ноября 2019 года состоялось торжественное открытие центра «Мой бизнес»</a:t>
            </a:r>
          </a:p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Фонд поддержки предпринимательства и промышленности Ленинградской области  создан в соответствии с Распоряжением Губернатора Ленинградской области т 06 августа 2018 года.  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Старт проекта – 1 июля 2019 года.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21 ноября 2019 года состоялось торжественное открытие центра «Мой бизнес»</a:t>
            </a:r>
          </a:p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183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Лизинг – приобретение оборудования. 6% - российское оборудование, 8% импортное. </a:t>
            </a:r>
          </a:p>
          <a:p>
            <a:pPr eaLnBrk="1" hangingPunct="1">
              <a:spcBef>
                <a:spcPct val="0"/>
              </a:spcBef>
            </a:pPr>
            <a:r>
              <a:rPr lang="ru-RU" dirty="0"/>
              <a:t>ФРП – необходимо 50% средств вне займа ФРП (до 35% - кредиты банков, минимум 15% - своих)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B09C92-EB62-4CCA-B6B5-77C6A747F2EC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870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B09C92-EB62-4CCA-B6B5-77C6A747F2E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16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 userDrawn="1"/>
        </p:nvSpPr>
        <p:spPr>
          <a:xfrm>
            <a:off x="836613" y="358775"/>
            <a:ext cx="554037" cy="11906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/>
          </a:p>
        </p:txBody>
      </p:sp>
      <p:pic>
        <p:nvPicPr>
          <p:cNvPr id="5" name="Рисунок 2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59688" y="280988"/>
            <a:ext cx="266858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D521-BA84-4702-90BC-7C35525286AC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F50099-DF57-4CE3-B456-7E5D3D255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CF959-50AE-465D-978B-998FC3BE5B5E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915216D-E52B-42E5-9ADA-F61475677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EA312-D366-4A36-AEED-0DADC607AEEE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65E8636-C79B-48F5-86CF-5705301B1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7"/>
          <p:cNvSpPr/>
          <p:nvPr userDrawn="1"/>
        </p:nvSpPr>
        <p:spPr>
          <a:xfrm>
            <a:off x="10110788" y="7070725"/>
            <a:ext cx="419100" cy="419100"/>
          </a:xfrm>
          <a:prstGeom prst="ellipse">
            <a:avLst/>
          </a:prstGeom>
          <a:solidFill>
            <a:srgbClr val="F7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TextBox 6"/>
          <p:cNvSpPr txBox="1"/>
          <p:nvPr userDrawn="1"/>
        </p:nvSpPr>
        <p:spPr>
          <a:xfrm>
            <a:off x="10090150" y="7127875"/>
            <a:ext cx="461963" cy="27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BD9DE39-1379-4356-9A13-E6BE60FDA9A7}" type="slidenum">
              <a:rPr lang="ru-RU" sz="1228">
                <a:solidFill>
                  <a:srgbClr val="562212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228" dirty="0">
              <a:solidFill>
                <a:srgbClr val="562212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910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 userDrawn="1"/>
        </p:nvSpPr>
        <p:spPr>
          <a:xfrm>
            <a:off x="836613" y="358775"/>
            <a:ext cx="554037" cy="119063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/>
          </a:p>
        </p:txBody>
      </p:sp>
      <p:pic>
        <p:nvPicPr>
          <p:cNvPr id="5" name="Рисунок 2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59688" y="280988"/>
            <a:ext cx="266858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BB5D5-776C-4B6C-9C7D-59BDA46504B7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FD1EBCE-10C0-473A-B028-ACEF38CDF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59688" y="280988"/>
            <a:ext cx="266858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1DDB6-C034-45A1-862A-77426B194363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2D44F78-1C41-4D84-9ABA-4F0E13CE6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FDAB3-4BCE-4E21-86BB-A2B26DDAFCBD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AD7263B-D223-4B62-8093-C704B90DCB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9B88-1371-4E31-9516-DE2794BA7A66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93AF8B-6981-4803-ADD9-2BB3838A9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ED42-6A4A-4D65-B383-7FD91E813DCA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F71C28D-2960-4FBF-9707-5EAB32DA85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EADE6-1937-473F-8A1F-3EB8AB3ADBAA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D305FAA-EE2A-4B11-B3C9-74D44FB9C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5DC45-1552-408B-A671-467C1266502D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5457A79-FB1D-47F7-B802-09BECE02A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rtlCol="0">
            <a:normAutofit/>
          </a:bodyPr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55C5E-30F9-47EC-8333-83D8D09CC708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BF36460-5E46-43FD-B77F-46F9FF4EEE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 userDrawn="1"/>
        </p:nvSpPr>
        <p:spPr>
          <a:xfrm>
            <a:off x="10110788" y="7070725"/>
            <a:ext cx="419100" cy="419100"/>
          </a:xfrm>
          <a:prstGeom prst="ellipse">
            <a:avLst/>
          </a:prstGeom>
          <a:solidFill>
            <a:srgbClr val="F7F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35013" y="403225"/>
            <a:ext cx="9221787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5013" y="2012950"/>
            <a:ext cx="9221787" cy="479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13" y="7007225"/>
            <a:ext cx="2405062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E0F061-A3CF-4766-A837-7CAA65E06990}" type="datetimeFigureOut">
              <a:rPr lang="ru-RU"/>
              <a:pPr>
                <a:defRPr/>
              </a:pPr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713" y="7007225"/>
            <a:ext cx="3608387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10090150" y="7127875"/>
            <a:ext cx="461963" cy="280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1006A55F-99B2-445B-BBA9-BCAA79D429AF}" type="slidenum">
              <a:rPr lang="ru-RU" sz="1228">
                <a:solidFill>
                  <a:srgbClr val="562212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228" dirty="0">
              <a:solidFill>
                <a:srgbClr val="562212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2pPr>
      <a:lvl3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3pPr>
      <a:lvl4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4pPr>
      <a:lvl5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5pPr>
      <a:lvl6pPr marL="4572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6pPr>
      <a:lvl7pPr marL="9144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7pPr>
      <a:lvl8pPr marL="13716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8pPr>
      <a:lvl9pPr marL="18288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/>
        </a:defRPr>
      </a:lvl9pPr>
    </p:titleStyle>
    <p:bodyStyle>
      <a:lvl1pPr marL="250825" indent="-250825" algn="l" defTabSz="1006475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7" Type="http://schemas.openxmlformats.org/officeDocument/2006/relationships/image" Target="../media/image6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emf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2.png" /><Relationship Id="rId4" Type="http://schemas.openxmlformats.org/officeDocument/2006/relationships/image" Target="../media/image19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image" Target="../media/image2.emf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2.xml" /><Relationship Id="rId4" Type="http://schemas.openxmlformats.org/officeDocument/2006/relationships/image" Target="../media/image6.png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3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image" Target="../media/image2.emf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3.emf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 /><Relationship Id="rId2" Type="http://schemas.openxmlformats.org/officeDocument/2006/relationships/image" Target="../media/image2.emf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2.gif" /><Relationship Id="rId4" Type="http://schemas.openxmlformats.org/officeDocument/2006/relationships/image" Target="../media/image13.emf" 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 /><Relationship Id="rId3" Type="http://schemas.openxmlformats.org/officeDocument/2006/relationships/image" Target="../media/image13.emf" /><Relationship Id="rId7" Type="http://schemas.openxmlformats.org/officeDocument/2006/relationships/image" Target="../media/image25.png" /><Relationship Id="rId12" Type="http://schemas.openxmlformats.org/officeDocument/2006/relationships/image" Target="../media/image29.png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8.gif" /><Relationship Id="rId11" Type="http://schemas.openxmlformats.org/officeDocument/2006/relationships/image" Target="../media/image28.gif" /><Relationship Id="rId5" Type="http://schemas.openxmlformats.org/officeDocument/2006/relationships/image" Target="../media/image24.jpeg" /><Relationship Id="rId10" Type="http://schemas.openxmlformats.org/officeDocument/2006/relationships/image" Target="../media/image27.gif" /><Relationship Id="rId4" Type="http://schemas.openxmlformats.org/officeDocument/2006/relationships/image" Target="../media/image23.gif" /><Relationship Id="rId9" Type="http://schemas.openxmlformats.org/officeDocument/2006/relationships/image" Target="../media/image26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Relationship Id="rId6" Type="http://schemas.openxmlformats.org/officeDocument/2006/relationships/image" Target="../media/image11.jpeg" /><Relationship Id="rId5" Type="http://schemas.openxmlformats.org/officeDocument/2006/relationships/image" Target="../media/image10.jpg" /><Relationship Id="rId4" Type="http://schemas.openxmlformats.org/officeDocument/2006/relationships/image" Target="../media/image9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5.png" /><Relationship Id="rId4" Type="http://schemas.openxmlformats.org/officeDocument/2006/relationships/image" Target="../media/image14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6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8.gif" /><Relationship Id="rId4" Type="http://schemas.openxmlformats.org/officeDocument/2006/relationships/image" Target="../media/image17.gif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23"/>
          <p:cNvPicPr>
            <a:picLocks noChangeAspect="1"/>
          </p:cNvPicPr>
          <p:nvPr/>
        </p:nvPicPr>
        <p:blipFill>
          <a:blip r:embed="rId3"/>
          <a:srcRect t="34073" r="45876"/>
          <a:stretch>
            <a:fillRect/>
          </a:stretch>
        </p:blipFill>
        <p:spPr bwMode="auto">
          <a:xfrm>
            <a:off x="5915452" y="0"/>
            <a:ext cx="4802187" cy="584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Арка 22"/>
          <p:cNvSpPr/>
          <p:nvPr/>
        </p:nvSpPr>
        <p:spPr>
          <a:xfrm rot="18027255">
            <a:off x="-68245" y="5006870"/>
            <a:ext cx="4830762" cy="4830763"/>
          </a:xfrm>
          <a:prstGeom prst="blockArc">
            <a:avLst>
              <a:gd name="adj1" fmla="val 14106148"/>
              <a:gd name="adj2" fmla="val 3789708"/>
              <a:gd name="adj3" fmla="val 15986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2868" y="4115873"/>
            <a:ext cx="7966075" cy="2462967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14345" name="Группа 2"/>
          <p:cNvGrpSpPr>
            <a:grpSpLocks/>
          </p:cNvGrpSpPr>
          <p:nvPr/>
        </p:nvGrpSpPr>
        <p:grpSpPr bwMode="auto">
          <a:xfrm>
            <a:off x="954089" y="1364017"/>
            <a:ext cx="9091612" cy="2581275"/>
            <a:chOff x="920709" y="2234968"/>
            <a:chExt cx="8532371" cy="2423584"/>
          </a:xfrm>
        </p:grpSpPr>
        <p:pic>
          <p:nvPicPr>
            <p:cNvPr id="14348" name="Рисунок 15"/>
            <p:cNvPicPr>
              <a:picLocks noChangeAspect="1"/>
            </p:cNvPicPr>
            <p:nvPr/>
          </p:nvPicPr>
          <p:blipFill>
            <a:blip r:embed="rId4"/>
            <a:srcRect l="82864"/>
            <a:stretch>
              <a:fillRect/>
            </a:stretch>
          </p:blipFill>
          <p:spPr bwMode="auto">
            <a:xfrm>
              <a:off x="8011434" y="2234968"/>
              <a:ext cx="1441646" cy="2423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9" name="Рисунок 7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20709" y="2629589"/>
              <a:ext cx="6976492" cy="1295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46" name="Прямоугольник 8"/>
          <p:cNvSpPr>
            <a:spLocks noChangeArrowheads="1"/>
          </p:cNvSpPr>
          <p:nvPr/>
        </p:nvSpPr>
        <p:spPr bwMode="auto">
          <a:xfrm>
            <a:off x="1362867" y="4181577"/>
            <a:ext cx="7966075" cy="3299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defRPr/>
            </a:pPr>
            <a:b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ДИРЕКТОР ФОНДА ПОДДЕРЖКИ ПРЕДПРИНИМАТЕЛЬСТВА </a:t>
            </a:r>
            <a:b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ЛЕНИНГРАДСКОЙ ОБЛАСТИ</a:t>
            </a:r>
            <a:b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БЕРЕСНЕВ ВАЛЕРИЙ АНДРЕЕВИЧ</a:t>
            </a:r>
          </a:p>
          <a:p>
            <a:pPr lvl="0" algn="ctr">
              <a:lnSpc>
                <a:spcPct val="107000"/>
              </a:lnSpc>
              <a:defRPr/>
            </a:pP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defRPr/>
            </a:pP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www.813.ru/bitrix/templates/piter_2017/img/logo1.png">
            <a:extLst>
              <a:ext uri="{FF2B5EF4-FFF2-40B4-BE49-F238E27FC236}">
                <a16:creationId xmlns:a16="http://schemas.microsoft.com/office/drawing/2014/main" id="{AB625AA9-0DB0-478E-A058-167FFEFCD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088" y="175965"/>
            <a:ext cx="2143125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813.ru/bitrix/templates/piter_2017/img/logo3.png">
            <a:extLst>
              <a:ext uri="{FF2B5EF4-FFF2-40B4-BE49-F238E27FC236}">
                <a16:creationId xmlns:a16="http://schemas.microsoft.com/office/drawing/2014/main" id="{081EB24D-D921-443D-95AC-25D0C10FC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182" y="175965"/>
            <a:ext cx="26670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4"/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 rot="10800000">
            <a:off x="8080212" y="4143375"/>
            <a:ext cx="17208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Прямая соединительная линия 16"/>
          <p:cNvCxnSpPr>
            <a:cxnSpLocks/>
            <a:stCxn id="31" idx="3"/>
          </p:cNvCxnSpPr>
          <p:nvPr/>
        </p:nvCxnSpPr>
        <p:spPr>
          <a:xfrm flipH="1">
            <a:off x="2211520" y="5262675"/>
            <a:ext cx="530914" cy="441334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/>
        </p:nvCxnSpPr>
        <p:spPr>
          <a:xfrm>
            <a:off x="3920772" y="4994412"/>
            <a:ext cx="497463" cy="184463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8433696" y="5683250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940710" y="645114"/>
            <a:ext cx="8139112" cy="511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Гарантийная поддержка</a:t>
            </a:r>
          </a:p>
        </p:txBody>
      </p:sp>
      <p:sp>
        <p:nvSpPr>
          <p:cNvPr id="8" name="Овал 7"/>
          <p:cNvSpPr/>
          <p:nvPr/>
        </p:nvSpPr>
        <p:spPr>
          <a:xfrm>
            <a:off x="2690356" y="4123294"/>
            <a:ext cx="1343861" cy="1348760"/>
          </a:xfrm>
          <a:prstGeom prst="ellipse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 t="1238" b="1238"/>
            </a:stretch>
          </a:blipFill>
          <a:ln w="149225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>
            <a:off x="1186870" y="1699013"/>
            <a:ext cx="1844684" cy="1863725"/>
          </a:xfrm>
          <a:custGeom>
            <a:avLst/>
            <a:gdLst>
              <a:gd name="connsiteX0" fmla="*/ 0 w 1864631"/>
              <a:gd name="connsiteY0" fmla="*/ 932316 h 1864631"/>
              <a:gd name="connsiteX1" fmla="*/ 932316 w 1864631"/>
              <a:gd name="connsiteY1" fmla="*/ 0 h 1864631"/>
              <a:gd name="connsiteX2" fmla="*/ 1864632 w 1864631"/>
              <a:gd name="connsiteY2" fmla="*/ 932316 h 1864631"/>
              <a:gd name="connsiteX3" fmla="*/ 932316 w 1864631"/>
              <a:gd name="connsiteY3" fmla="*/ 1864632 h 1864631"/>
              <a:gd name="connsiteX4" fmla="*/ 0 w 1864631"/>
              <a:gd name="connsiteY4" fmla="*/ 932316 h 1864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4631" h="1864631">
                <a:moveTo>
                  <a:pt x="0" y="932316"/>
                </a:moveTo>
                <a:cubicBezTo>
                  <a:pt x="0" y="417412"/>
                  <a:pt x="417412" y="0"/>
                  <a:pt x="932316" y="0"/>
                </a:cubicBezTo>
                <a:cubicBezTo>
                  <a:pt x="1447220" y="0"/>
                  <a:pt x="1864632" y="417412"/>
                  <a:pt x="1864632" y="932316"/>
                </a:cubicBezTo>
                <a:cubicBezTo>
                  <a:pt x="1864632" y="1447220"/>
                  <a:pt x="1447220" y="1864632"/>
                  <a:pt x="932316" y="1864632"/>
                </a:cubicBezTo>
                <a:cubicBezTo>
                  <a:pt x="417412" y="1864632"/>
                  <a:pt x="0" y="1447220"/>
                  <a:pt x="0" y="932316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81959" tIns="281959" rIns="281959" bIns="281959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70%</a:t>
            </a:r>
            <a:b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</a:t>
            </a:r>
            <a: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КРЕДИТА для начинающих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3144691" y="1740839"/>
            <a:ext cx="1584127" cy="1557658"/>
          </a:xfrm>
          <a:custGeom>
            <a:avLst/>
            <a:gdLst>
              <a:gd name="connsiteX0" fmla="*/ 0 w 1575304"/>
              <a:gd name="connsiteY0" fmla="*/ 787652 h 1575304"/>
              <a:gd name="connsiteX1" fmla="*/ 787652 w 1575304"/>
              <a:gd name="connsiteY1" fmla="*/ 0 h 1575304"/>
              <a:gd name="connsiteX2" fmla="*/ 1575304 w 1575304"/>
              <a:gd name="connsiteY2" fmla="*/ 787652 h 1575304"/>
              <a:gd name="connsiteX3" fmla="*/ 787652 w 1575304"/>
              <a:gd name="connsiteY3" fmla="*/ 1575304 h 1575304"/>
              <a:gd name="connsiteX4" fmla="*/ 0 w 1575304"/>
              <a:gd name="connsiteY4" fmla="*/ 787652 h 157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304" h="1575304">
                <a:moveTo>
                  <a:pt x="0" y="787652"/>
                </a:moveTo>
                <a:cubicBezTo>
                  <a:pt x="0" y="352644"/>
                  <a:pt x="352644" y="0"/>
                  <a:pt x="787652" y="0"/>
                </a:cubicBezTo>
                <a:cubicBezTo>
                  <a:pt x="1222660" y="0"/>
                  <a:pt x="1575304" y="352644"/>
                  <a:pt x="1575304" y="787652"/>
                </a:cubicBezTo>
                <a:cubicBezTo>
                  <a:pt x="1575304" y="1222660"/>
                  <a:pt x="1222660" y="1575304"/>
                  <a:pt x="787652" y="1575304"/>
                </a:cubicBezTo>
                <a:cubicBezTo>
                  <a:pt x="352644" y="1575304"/>
                  <a:pt x="0" y="1222660"/>
                  <a:pt x="0" y="787652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588" tIns="239588" rIns="239588" bIns="23958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b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МЛН</a:t>
            </a:r>
            <a: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2913397" y="5783173"/>
            <a:ext cx="1706791" cy="1701800"/>
          </a:xfrm>
          <a:custGeom>
            <a:avLst/>
            <a:gdLst>
              <a:gd name="connsiteX0" fmla="*/ 0 w 1661892"/>
              <a:gd name="connsiteY0" fmla="*/ 850712 h 1701424"/>
              <a:gd name="connsiteX1" fmla="*/ 830946 w 1661892"/>
              <a:gd name="connsiteY1" fmla="*/ 0 h 1701424"/>
              <a:gd name="connsiteX2" fmla="*/ 1661892 w 1661892"/>
              <a:gd name="connsiteY2" fmla="*/ 850712 h 1701424"/>
              <a:gd name="connsiteX3" fmla="*/ 830946 w 1661892"/>
              <a:gd name="connsiteY3" fmla="*/ 1701424 h 1701424"/>
              <a:gd name="connsiteX4" fmla="*/ 0 w 1661892"/>
              <a:gd name="connsiteY4" fmla="*/ 850712 h 170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1892" h="1701424">
                <a:moveTo>
                  <a:pt x="0" y="850712"/>
                </a:moveTo>
                <a:cubicBezTo>
                  <a:pt x="0" y="380877"/>
                  <a:pt x="372027" y="0"/>
                  <a:pt x="830946" y="0"/>
                </a:cubicBezTo>
                <a:cubicBezTo>
                  <a:pt x="1289865" y="0"/>
                  <a:pt x="1661892" y="380877"/>
                  <a:pt x="1661892" y="850712"/>
                </a:cubicBezTo>
                <a:cubicBezTo>
                  <a:pt x="1661892" y="1320547"/>
                  <a:pt x="1289865" y="1701424"/>
                  <a:pt x="830946" y="1701424"/>
                </a:cubicBezTo>
                <a:cubicBezTo>
                  <a:pt x="372027" y="1701424"/>
                  <a:pt x="0" y="1320547"/>
                  <a:pt x="0" y="850712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2268" tIns="258058" rIns="252268" bIns="25805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0,75% ГОДОВЫХ*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1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предприятий с/х, производства и обработки  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5038725" y="5746750"/>
            <a:ext cx="2492375" cy="1701800"/>
          </a:xfrm>
          <a:custGeom>
            <a:avLst/>
            <a:gdLst>
              <a:gd name="connsiteX0" fmla="*/ 0 w 2492838"/>
              <a:gd name="connsiteY0" fmla="*/ 0 h 1701424"/>
              <a:gd name="connsiteX1" fmla="*/ 2492838 w 2492838"/>
              <a:gd name="connsiteY1" fmla="*/ 0 h 1701424"/>
              <a:gd name="connsiteX2" fmla="*/ 2492838 w 2492838"/>
              <a:gd name="connsiteY2" fmla="*/ 1701424 h 1701424"/>
              <a:gd name="connsiteX3" fmla="*/ 0 w 2492838"/>
              <a:gd name="connsiteY3" fmla="*/ 1701424 h 1701424"/>
              <a:gd name="connsiteX4" fmla="*/ 0 w 2492838"/>
              <a:gd name="connsiteY4" fmla="*/ 0 h 170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2838" h="1701424">
                <a:moveTo>
                  <a:pt x="0" y="0"/>
                </a:moveTo>
                <a:lnTo>
                  <a:pt x="2492838" y="0"/>
                </a:lnTo>
                <a:lnTo>
                  <a:pt x="2492838" y="1701424"/>
                </a:lnTo>
                <a:lnTo>
                  <a:pt x="0" y="17014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2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 spcCol="1270" anchor="ctr"/>
          <a:lstStyle/>
          <a:p>
            <a:pPr marL="114300" lvl="1" indent="-1143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ru-RU" sz="1400" b="1" dirty="0">
              <a:solidFill>
                <a:srgbClr val="E04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4615650" y="2546512"/>
            <a:ext cx="1788184" cy="1744117"/>
          </a:xfrm>
          <a:custGeom>
            <a:avLst/>
            <a:gdLst>
              <a:gd name="connsiteX0" fmla="*/ 0 w 1805467"/>
              <a:gd name="connsiteY0" fmla="*/ 902734 h 1805467"/>
              <a:gd name="connsiteX1" fmla="*/ 902734 w 1805467"/>
              <a:gd name="connsiteY1" fmla="*/ 0 h 1805467"/>
              <a:gd name="connsiteX2" fmla="*/ 1805468 w 1805467"/>
              <a:gd name="connsiteY2" fmla="*/ 902734 h 1805467"/>
              <a:gd name="connsiteX3" fmla="*/ 902734 w 1805467"/>
              <a:gd name="connsiteY3" fmla="*/ 1805468 h 1805467"/>
              <a:gd name="connsiteX4" fmla="*/ 0 w 1805467"/>
              <a:gd name="connsiteY4" fmla="*/ 902734 h 1805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5467" h="1805467">
                <a:moveTo>
                  <a:pt x="0" y="902734"/>
                </a:moveTo>
                <a:cubicBezTo>
                  <a:pt x="0" y="404168"/>
                  <a:pt x="404168" y="0"/>
                  <a:pt x="902734" y="0"/>
                </a:cubicBezTo>
                <a:cubicBezTo>
                  <a:pt x="1401300" y="0"/>
                  <a:pt x="1805468" y="404168"/>
                  <a:pt x="1805468" y="902734"/>
                </a:cubicBezTo>
                <a:cubicBezTo>
                  <a:pt x="1805468" y="1401300"/>
                  <a:pt x="1401300" y="1805468"/>
                  <a:pt x="902734" y="1805468"/>
                </a:cubicBezTo>
                <a:cubicBezTo>
                  <a:pt x="404168" y="1805468"/>
                  <a:pt x="0" y="1401300"/>
                  <a:pt x="0" y="902734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73295" tIns="273295" rIns="273295" bIns="273295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20 БАНКОВ</a:t>
            </a:r>
            <a: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-ПАРТНЕРОВ</a:t>
            </a:r>
          </a:p>
        </p:txBody>
      </p:sp>
      <p:sp>
        <p:nvSpPr>
          <p:cNvPr id="25616" name="Прямоугольник 1"/>
          <p:cNvSpPr>
            <a:spLocks noChangeArrowheads="1"/>
          </p:cNvSpPr>
          <p:nvPr/>
        </p:nvSpPr>
        <p:spPr bwMode="auto">
          <a:xfrm>
            <a:off x="6691911" y="3422293"/>
            <a:ext cx="36988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562212"/>
                </a:solidFill>
              </a:rPr>
              <a:t>Если у заемщика не хватает собственного залогового имущества, привлекается поручитель в лице Фонда, который обязуется перед банком, в случае неисполнения обязательств заемщиком, выполнить их полностью или частично </a:t>
            </a:r>
          </a:p>
        </p:txBody>
      </p:sp>
      <p:sp>
        <p:nvSpPr>
          <p:cNvPr id="31" name="Овал 30"/>
          <p:cNvSpPr/>
          <p:nvPr/>
        </p:nvSpPr>
        <p:spPr>
          <a:xfrm>
            <a:off x="2510444" y="3933132"/>
            <a:ext cx="1584126" cy="1557657"/>
          </a:xfrm>
          <a:prstGeom prst="ellipse">
            <a:avLst/>
          </a:prstGeom>
          <a:noFill/>
          <a:ln w="1968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952F0F-7363-4E19-8A1C-A62D04F615B9}"/>
              </a:ext>
            </a:extLst>
          </p:cNvPr>
          <p:cNvSpPr txBox="1"/>
          <p:nvPr/>
        </p:nvSpPr>
        <p:spPr>
          <a:xfrm>
            <a:off x="6626225" y="1363663"/>
            <a:ext cx="369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E04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олилиния 9">
            <a:extLst>
              <a:ext uri="{FF2B5EF4-FFF2-40B4-BE49-F238E27FC236}">
                <a16:creationId xmlns:a16="http://schemas.microsoft.com/office/drawing/2014/main" id="{33996FA4-02BD-4D57-B29F-8EBDA4638763}"/>
              </a:ext>
            </a:extLst>
          </p:cNvPr>
          <p:cNvSpPr/>
          <p:nvPr/>
        </p:nvSpPr>
        <p:spPr>
          <a:xfrm>
            <a:off x="4418235" y="4530215"/>
            <a:ext cx="1662113" cy="1693452"/>
          </a:xfrm>
          <a:custGeom>
            <a:avLst/>
            <a:gdLst>
              <a:gd name="connsiteX0" fmla="*/ 0 w 1575304"/>
              <a:gd name="connsiteY0" fmla="*/ 787652 h 1575304"/>
              <a:gd name="connsiteX1" fmla="*/ 787652 w 1575304"/>
              <a:gd name="connsiteY1" fmla="*/ 0 h 1575304"/>
              <a:gd name="connsiteX2" fmla="*/ 1575304 w 1575304"/>
              <a:gd name="connsiteY2" fmla="*/ 787652 h 1575304"/>
              <a:gd name="connsiteX3" fmla="*/ 787652 w 1575304"/>
              <a:gd name="connsiteY3" fmla="*/ 1575304 h 1575304"/>
              <a:gd name="connsiteX4" fmla="*/ 0 w 1575304"/>
              <a:gd name="connsiteY4" fmla="*/ 787652 h 157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304" h="1575304">
                <a:moveTo>
                  <a:pt x="0" y="787652"/>
                </a:moveTo>
                <a:cubicBezTo>
                  <a:pt x="0" y="352644"/>
                  <a:pt x="352644" y="0"/>
                  <a:pt x="787652" y="0"/>
                </a:cubicBezTo>
                <a:cubicBezTo>
                  <a:pt x="1222660" y="0"/>
                  <a:pt x="1575304" y="352644"/>
                  <a:pt x="1575304" y="787652"/>
                </a:cubicBezTo>
                <a:cubicBezTo>
                  <a:pt x="1575304" y="1222660"/>
                  <a:pt x="1222660" y="1575304"/>
                  <a:pt x="787652" y="1575304"/>
                </a:cubicBezTo>
                <a:cubicBezTo>
                  <a:pt x="352644" y="1575304"/>
                  <a:pt x="0" y="1222660"/>
                  <a:pt x="0" y="787652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588" tIns="239588" rIns="239588" bIns="23958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1 %     ГОДОВЫХ*</a:t>
            </a:r>
          </a:p>
        </p:txBody>
      </p:sp>
      <p:sp>
        <p:nvSpPr>
          <p:cNvPr id="25" name="Полилиния 9">
            <a:extLst>
              <a:ext uri="{FF2B5EF4-FFF2-40B4-BE49-F238E27FC236}">
                <a16:creationId xmlns:a16="http://schemas.microsoft.com/office/drawing/2014/main" id="{B45B7631-B8AB-4290-8784-CA7255BC019C}"/>
              </a:ext>
            </a:extLst>
          </p:cNvPr>
          <p:cNvSpPr/>
          <p:nvPr/>
        </p:nvSpPr>
        <p:spPr>
          <a:xfrm>
            <a:off x="760768" y="5528654"/>
            <a:ext cx="1850831" cy="1863724"/>
          </a:xfrm>
          <a:custGeom>
            <a:avLst/>
            <a:gdLst>
              <a:gd name="connsiteX0" fmla="*/ 0 w 1575304"/>
              <a:gd name="connsiteY0" fmla="*/ 787652 h 1575304"/>
              <a:gd name="connsiteX1" fmla="*/ 787652 w 1575304"/>
              <a:gd name="connsiteY1" fmla="*/ 0 h 1575304"/>
              <a:gd name="connsiteX2" fmla="*/ 1575304 w 1575304"/>
              <a:gd name="connsiteY2" fmla="*/ 787652 h 1575304"/>
              <a:gd name="connsiteX3" fmla="*/ 787652 w 1575304"/>
              <a:gd name="connsiteY3" fmla="*/ 1575304 h 1575304"/>
              <a:gd name="connsiteX4" fmla="*/ 0 w 1575304"/>
              <a:gd name="connsiteY4" fmla="*/ 787652 h 157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304" h="1575304">
                <a:moveTo>
                  <a:pt x="0" y="787652"/>
                </a:moveTo>
                <a:cubicBezTo>
                  <a:pt x="0" y="352644"/>
                  <a:pt x="352644" y="0"/>
                  <a:pt x="787652" y="0"/>
                </a:cubicBezTo>
                <a:cubicBezTo>
                  <a:pt x="1222660" y="0"/>
                  <a:pt x="1575304" y="352644"/>
                  <a:pt x="1575304" y="787652"/>
                </a:cubicBezTo>
                <a:cubicBezTo>
                  <a:pt x="1575304" y="1222660"/>
                  <a:pt x="1222660" y="1575304"/>
                  <a:pt x="787652" y="1575304"/>
                </a:cubicBezTo>
                <a:cubicBezTo>
                  <a:pt x="352644" y="1575304"/>
                  <a:pt x="0" y="1222660"/>
                  <a:pt x="0" y="787652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588" tIns="239588" rIns="239588" bIns="23958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0,5% 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2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антикризисной поддержки, </a:t>
            </a:r>
            <a:br>
              <a:rPr lang="ru-RU" sz="12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3-х лет 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2D1AD8AA-EC65-40BE-A37B-B56D7A6FDED7}"/>
              </a:ext>
            </a:extLst>
          </p:cNvPr>
          <p:cNvCxnSpPr>
            <a:cxnSpLocks/>
          </p:cNvCxnSpPr>
          <p:nvPr/>
        </p:nvCxnSpPr>
        <p:spPr>
          <a:xfrm>
            <a:off x="3481802" y="5411624"/>
            <a:ext cx="94201" cy="335126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39C1475-2897-42F7-803A-7F23CFCBC84C}"/>
              </a:ext>
            </a:extLst>
          </p:cNvPr>
          <p:cNvCxnSpPr>
            <a:cxnSpLocks/>
          </p:cNvCxnSpPr>
          <p:nvPr/>
        </p:nvCxnSpPr>
        <p:spPr>
          <a:xfrm flipV="1">
            <a:off x="3920772" y="3987311"/>
            <a:ext cx="774545" cy="358526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6996B916-A1A5-4A61-BC68-BDD8104E24A9}"/>
              </a:ext>
            </a:extLst>
          </p:cNvPr>
          <p:cNvCxnSpPr>
            <a:cxnSpLocks/>
          </p:cNvCxnSpPr>
          <p:nvPr/>
        </p:nvCxnSpPr>
        <p:spPr>
          <a:xfrm flipV="1">
            <a:off x="3496372" y="3383486"/>
            <a:ext cx="262136" cy="669967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9708FAA6-17AD-44C4-9A01-BDFCBF3181AA}"/>
              </a:ext>
            </a:extLst>
          </p:cNvPr>
          <p:cNvCxnSpPr>
            <a:cxnSpLocks/>
          </p:cNvCxnSpPr>
          <p:nvPr/>
        </p:nvCxnSpPr>
        <p:spPr>
          <a:xfrm>
            <a:off x="2611599" y="3532085"/>
            <a:ext cx="264060" cy="521368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 descr="6536461595418298@myt2-dd3598211d70">
            <a:extLst>
              <a:ext uri="{FF2B5EF4-FFF2-40B4-BE49-F238E27FC236}">
                <a16:creationId xmlns:a16="http://schemas.microsoft.com/office/drawing/2014/main" id="{D4A35D50-7F86-498D-A8E6-D37F67D01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011" y="111125"/>
            <a:ext cx="2915089" cy="9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3EC2499-3101-48CA-9BBD-345285018172}"/>
              </a:ext>
            </a:extLst>
          </p:cNvPr>
          <p:cNvSpPr/>
          <p:nvPr/>
        </p:nvSpPr>
        <p:spPr>
          <a:xfrm>
            <a:off x="5191125" y="6837236"/>
            <a:ext cx="5343525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E04E39"/>
                </a:solidFill>
              </a:rPr>
              <a:t>*Стандартные условия</a:t>
            </a:r>
          </a:p>
        </p:txBody>
      </p:sp>
      <p:sp>
        <p:nvSpPr>
          <p:cNvPr id="46" name="Полилиния 8">
            <a:extLst>
              <a:ext uri="{FF2B5EF4-FFF2-40B4-BE49-F238E27FC236}">
                <a16:creationId xmlns:a16="http://schemas.microsoft.com/office/drawing/2014/main" id="{181D3028-4FEF-4507-88DA-CD8486A81B92}"/>
              </a:ext>
            </a:extLst>
          </p:cNvPr>
          <p:cNvSpPr/>
          <p:nvPr/>
        </p:nvSpPr>
        <p:spPr>
          <a:xfrm>
            <a:off x="324592" y="3608329"/>
            <a:ext cx="1844684" cy="1863725"/>
          </a:xfrm>
          <a:custGeom>
            <a:avLst/>
            <a:gdLst>
              <a:gd name="connsiteX0" fmla="*/ 0 w 1864631"/>
              <a:gd name="connsiteY0" fmla="*/ 932316 h 1864631"/>
              <a:gd name="connsiteX1" fmla="*/ 932316 w 1864631"/>
              <a:gd name="connsiteY1" fmla="*/ 0 h 1864631"/>
              <a:gd name="connsiteX2" fmla="*/ 1864632 w 1864631"/>
              <a:gd name="connsiteY2" fmla="*/ 932316 h 1864631"/>
              <a:gd name="connsiteX3" fmla="*/ 932316 w 1864631"/>
              <a:gd name="connsiteY3" fmla="*/ 1864632 h 1864631"/>
              <a:gd name="connsiteX4" fmla="*/ 0 w 1864631"/>
              <a:gd name="connsiteY4" fmla="*/ 932316 h 1864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4631" h="1864631">
                <a:moveTo>
                  <a:pt x="0" y="932316"/>
                </a:moveTo>
                <a:cubicBezTo>
                  <a:pt x="0" y="417412"/>
                  <a:pt x="417412" y="0"/>
                  <a:pt x="932316" y="0"/>
                </a:cubicBezTo>
                <a:cubicBezTo>
                  <a:pt x="1447220" y="0"/>
                  <a:pt x="1864632" y="417412"/>
                  <a:pt x="1864632" y="932316"/>
                </a:cubicBezTo>
                <a:cubicBezTo>
                  <a:pt x="1864632" y="1447220"/>
                  <a:pt x="1447220" y="1864632"/>
                  <a:pt x="932316" y="1864632"/>
                </a:cubicBezTo>
                <a:cubicBezTo>
                  <a:pt x="417412" y="1864632"/>
                  <a:pt x="0" y="1447220"/>
                  <a:pt x="0" y="932316"/>
                </a:cubicBezTo>
                <a:close/>
              </a:path>
            </a:pathLst>
          </a:custGeom>
          <a:solidFill>
            <a:srgbClr val="F2ECDE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81959" tIns="281959" rIns="281959" bIns="281959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50%</a:t>
            </a:r>
            <a:b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</a:t>
            </a:r>
            <a:r>
              <a:rPr lang="en-US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КРЕДИТА </a:t>
            </a:r>
            <a:b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действующих</a:t>
            </a:r>
            <a:br>
              <a:rPr lang="ru-RU" sz="14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b="1" dirty="0">
              <a:solidFill>
                <a:srgbClr val="E04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C09CDF75-CEAD-4F95-B8CB-917AA64D902D}"/>
              </a:ext>
            </a:extLst>
          </p:cNvPr>
          <p:cNvCxnSpPr>
            <a:cxnSpLocks/>
          </p:cNvCxnSpPr>
          <p:nvPr/>
        </p:nvCxnSpPr>
        <p:spPr>
          <a:xfrm flipH="1">
            <a:off x="2149029" y="4534253"/>
            <a:ext cx="408015" cy="0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олилиния 11">
            <a:extLst>
              <a:ext uri="{FF2B5EF4-FFF2-40B4-BE49-F238E27FC236}">
                <a16:creationId xmlns:a16="http://schemas.microsoft.com/office/drawing/2014/main" id="{2344309E-4FD7-4EB9-A2B8-D016A9D17013}"/>
              </a:ext>
            </a:extLst>
          </p:cNvPr>
          <p:cNvSpPr/>
          <p:nvPr/>
        </p:nvSpPr>
        <p:spPr>
          <a:xfrm>
            <a:off x="5191125" y="5899150"/>
            <a:ext cx="2492375" cy="1701800"/>
          </a:xfrm>
          <a:custGeom>
            <a:avLst/>
            <a:gdLst>
              <a:gd name="connsiteX0" fmla="*/ 0 w 2492838"/>
              <a:gd name="connsiteY0" fmla="*/ 0 h 1701424"/>
              <a:gd name="connsiteX1" fmla="*/ 2492838 w 2492838"/>
              <a:gd name="connsiteY1" fmla="*/ 0 h 1701424"/>
              <a:gd name="connsiteX2" fmla="*/ 2492838 w 2492838"/>
              <a:gd name="connsiteY2" fmla="*/ 1701424 h 1701424"/>
              <a:gd name="connsiteX3" fmla="*/ 0 w 2492838"/>
              <a:gd name="connsiteY3" fmla="*/ 1701424 h 1701424"/>
              <a:gd name="connsiteX4" fmla="*/ 0 w 2492838"/>
              <a:gd name="connsiteY4" fmla="*/ 0 h 170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2838" h="1701424">
                <a:moveTo>
                  <a:pt x="0" y="0"/>
                </a:moveTo>
                <a:lnTo>
                  <a:pt x="2492838" y="0"/>
                </a:lnTo>
                <a:lnTo>
                  <a:pt x="2492838" y="1701424"/>
                </a:lnTo>
                <a:lnTo>
                  <a:pt x="0" y="17014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2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 spcCol="1270" anchor="ctr"/>
          <a:lstStyle/>
          <a:p>
            <a:pPr marL="114300" lvl="1" indent="-1143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ru-RU" sz="1400" b="1" dirty="0">
              <a:solidFill>
                <a:srgbClr val="E04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89B04E29-79FA-47E6-AE36-3902A5B40029}"/>
              </a:ext>
            </a:extLst>
          </p:cNvPr>
          <p:cNvSpPr/>
          <p:nvPr/>
        </p:nvSpPr>
        <p:spPr>
          <a:xfrm>
            <a:off x="6691911" y="2103071"/>
            <a:ext cx="36331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562212"/>
                </a:solidFill>
              </a:rPr>
              <a:t>Максимальный срок действия договора поручительства – </a:t>
            </a:r>
            <a:br>
              <a:rPr lang="ru-RU" sz="1400" b="1" dirty="0">
                <a:solidFill>
                  <a:srgbClr val="562212"/>
                </a:solidFill>
              </a:rPr>
            </a:br>
            <a:r>
              <a:rPr lang="ru-RU" sz="1400" b="1" dirty="0">
                <a:solidFill>
                  <a:srgbClr val="562212"/>
                </a:solidFill>
              </a:rPr>
              <a:t>в соответствии со сроком действия кредитного договора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60399" y="737826"/>
            <a:ext cx="7178675" cy="514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Федеральные меры поддержки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991314" y="1937615"/>
            <a:ext cx="4354513" cy="1131888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</a:t>
            </a:r>
            <a:br>
              <a:rPr lang="en-US" sz="20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кредитно-инвестиционной</a:t>
            </a:r>
            <a:r>
              <a:rPr lang="ru-RU" sz="20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поддержки</a:t>
            </a:r>
          </a:p>
        </p:txBody>
      </p:sp>
      <p:grpSp>
        <p:nvGrpSpPr>
          <p:cNvPr id="27655" name="Группа 4"/>
          <p:cNvGrpSpPr>
            <a:grpSpLocks/>
          </p:cNvGrpSpPr>
          <p:nvPr/>
        </p:nvGrpSpPr>
        <p:grpSpPr bwMode="auto">
          <a:xfrm>
            <a:off x="5624430" y="4662487"/>
            <a:ext cx="3806600" cy="2120177"/>
            <a:chOff x="6775966" y="1450666"/>
            <a:chExt cx="3671661" cy="2004551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7023807" y="1450666"/>
              <a:ext cx="3423820" cy="1151208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400" b="1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Внедрение передовых технологий, создание новых продуктов </a:t>
              </a:r>
              <a:br>
                <a:rPr lang="ru-RU" sz="1400" b="1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400" b="1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 импортозамещение </a:t>
              </a:r>
              <a:br>
                <a:rPr lang="ru-RU" sz="1400" b="1" dirty="0">
                  <a:solidFill>
                    <a:srgbClr val="562212"/>
                  </a:solidFill>
                  <a:latin typeface="Arial Black" pitchFamily="34" charset="0"/>
                  <a:cs typeface="Arial" charset="0"/>
                </a:rPr>
              </a:br>
              <a:endParaRPr lang="ru-RU" sz="1400" b="1" dirty="0">
                <a:solidFill>
                  <a:srgbClr val="562212"/>
                </a:solidFill>
                <a:latin typeface="Arial Black" pitchFamily="34" charset="0"/>
                <a:cs typeface="Arial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042182" y="2670917"/>
              <a:ext cx="3402383" cy="768473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Займ – от 5 млн руб. до 2 млрд</a:t>
              </a:r>
              <a:r>
                <a:rPr lang="en-US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 </a:t>
              </a:r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руб. Базовая ставка - 3%</a:t>
              </a:r>
            </a:p>
            <a:p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Минимальная ставка - 1%</a:t>
              </a: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6775966" y="1461990"/>
              <a:ext cx="260308" cy="1993227"/>
            </a:xfrm>
            <a:prstGeom prst="rect">
              <a:avLst/>
            </a:prstGeom>
            <a:solidFill>
              <a:srgbClr val="E04E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27657" name="Группа 3"/>
          <p:cNvGrpSpPr>
            <a:grpSpLocks/>
          </p:cNvGrpSpPr>
          <p:nvPr/>
        </p:nvGrpSpPr>
        <p:grpSpPr bwMode="auto">
          <a:xfrm>
            <a:off x="474662" y="4662487"/>
            <a:ext cx="3775076" cy="2120177"/>
            <a:chOff x="846138" y="1450254"/>
            <a:chExt cx="3774629" cy="1989137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085822" y="1450254"/>
              <a:ext cx="3534944" cy="939800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400" b="1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Приобретение оборудования отечественного и иностранного производства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071537" y="2451966"/>
              <a:ext cx="3549230" cy="987425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Лизинг от 2,5 до 50 млн руб., 6%- 8%</a:t>
              </a:r>
            </a:p>
            <a:p>
              <a:pPr>
                <a:defRPr/>
              </a:pPr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Первый взнос - от 0% (при участии </a:t>
              </a:r>
              <a:br>
                <a:rPr lang="en-US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</a:br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в программе</a:t>
              </a:r>
              <a:r>
                <a:rPr lang="en-US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 </a:t>
              </a:r>
              <a:r>
                <a:rPr lang="ru-RU" sz="1400" b="1" dirty="0">
                  <a:solidFill>
                    <a:srgbClr val="562212"/>
                  </a:solidFill>
                  <a:latin typeface="Arial" charset="0"/>
                  <a:cs typeface="Arial" charset="0"/>
                </a:rPr>
                <a:t>«Выращивание»)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46138" y="1451841"/>
              <a:ext cx="260319" cy="1987550"/>
            </a:xfrm>
            <a:prstGeom prst="rect">
              <a:avLst/>
            </a:prstGeom>
            <a:solidFill>
              <a:srgbClr val="E04E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513EB547-3C25-469F-A48A-BED2C9F4AD9A}"/>
              </a:ext>
            </a:extLst>
          </p:cNvPr>
          <p:cNvCxnSpPr>
            <a:cxnSpLocks/>
          </p:cNvCxnSpPr>
          <p:nvPr/>
        </p:nvCxnSpPr>
        <p:spPr>
          <a:xfrm flipV="1">
            <a:off x="2743200" y="3178098"/>
            <a:ext cx="947854" cy="1312075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8B4E8B5C-B8F0-4E8D-979D-78D88350C39D}"/>
              </a:ext>
            </a:extLst>
          </p:cNvPr>
          <p:cNvCxnSpPr>
            <a:cxnSpLocks/>
            <a:stCxn id="36" idx="0"/>
          </p:cNvCxnSpPr>
          <p:nvPr/>
        </p:nvCxnSpPr>
        <p:spPr>
          <a:xfrm flipH="1" flipV="1">
            <a:off x="6442077" y="3278459"/>
            <a:ext cx="1214128" cy="1384028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4">
            <a:extLst>
              <a:ext uri="{FF2B5EF4-FFF2-40B4-BE49-F238E27FC236}">
                <a16:creationId xmlns:a16="http://schemas.microsoft.com/office/drawing/2014/main" id="{74E450EB-08E6-4D3C-B8CF-447D287E83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>
            <a:off x="0" y="1258164"/>
            <a:ext cx="17208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Овал 16">
            <a:extLst>
              <a:ext uri="{FF2B5EF4-FFF2-40B4-BE49-F238E27FC236}">
                <a16:creationId xmlns:a16="http://schemas.microsoft.com/office/drawing/2014/main" id="{A63EC536-9914-49F2-B347-AE5220CA64C4}"/>
              </a:ext>
            </a:extLst>
          </p:cNvPr>
          <p:cNvSpPr/>
          <p:nvPr/>
        </p:nvSpPr>
        <p:spPr>
          <a:xfrm>
            <a:off x="9666443" y="1258164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E7A426B7-FB2B-4994-B5D5-C50B5C434E5D}"/>
              </a:ext>
            </a:extLst>
          </p:cNvPr>
          <p:cNvSpPr/>
          <p:nvPr/>
        </p:nvSpPr>
        <p:spPr>
          <a:xfrm>
            <a:off x="8720695" y="6130409"/>
            <a:ext cx="1271030" cy="1271030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EA147C42-5CAA-483C-BDB1-D151ED8A4EDA}"/>
              </a:ext>
            </a:extLst>
          </p:cNvPr>
          <p:cNvGrpSpPr/>
          <p:nvPr/>
        </p:nvGrpSpPr>
        <p:grpSpPr>
          <a:xfrm rot="17158272">
            <a:off x="7381070" y="2225088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996AD63D-B6B3-4858-8F0C-5A66EDD4E5F7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0A985A1D-D68D-4C23-874F-EE16CDEBE777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AAF3F525-9D69-49A5-99E4-FC1492EB3E78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7758935-60BE-4279-B495-40F4354A95AF}"/>
              </a:ext>
            </a:extLst>
          </p:cNvPr>
          <p:cNvSpPr/>
          <p:nvPr/>
        </p:nvSpPr>
        <p:spPr>
          <a:xfrm>
            <a:off x="5345906" y="3360325"/>
            <a:ext cx="3358989" cy="1131888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6221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C6FF38E-EB30-4CC2-95F8-A3846EF4BF74}"/>
              </a:ext>
            </a:extLst>
          </p:cNvPr>
          <p:cNvSpPr/>
          <p:nvPr/>
        </p:nvSpPr>
        <p:spPr>
          <a:xfrm>
            <a:off x="1628773" y="3358283"/>
            <a:ext cx="3193408" cy="1131888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6221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3474" y="777011"/>
            <a:ext cx="8424863" cy="51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Фонд развития промышленности (ФРП)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628775" y="1463676"/>
            <a:ext cx="7091919" cy="1605828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Займы на реализацию проектов, направленных на внедрение передовых технологий, создание новых продуктов или организацию импортозамещающих производств.</a:t>
            </a:r>
          </a:p>
        </p:txBody>
      </p:sp>
      <p:grpSp>
        <p:nvGrpSpPr>
          <p:cNvPr id="27657" name="Группа 3"/>
          <p:cNvGrpSpPr>
            <a:grpSpLocks/>
          </p:cNvGrpSpPr>
          <p:nvPr/>
        </p:nvGrpSpPr>
        <p:grpSpPr bwMode="auto">
          <a:xfrm>
            <a:off x="1628775" y="5389514"/>
            <a:ext cx="7091919" cy="1552122"/>
            <a:chOff x="846138" y="1715833"/>
            <a:chExt cx="3774628" cy="172355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085822" y="1715833"/>
              <a:ext cx="3534944" cy="1721969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46138" y="1715833"/>
              <a:ext cx="260319" cy="1723558"/>
            </a:xfrm>
            <a:prstGeom prst="rect">
              <a:avLst/>
            </a:prstGeom>
            <a:solidFill>
              <a:srgbClr val="E04E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6" name="Рисунок 14">
            <a:extLst>
              <a:ext uri="{FF2B5EF4-FFF2-40B4-BE49-F238E27FC236}">
                <a16:creationId xmlns:a16="http://schemas.microsoft.com/office/drawing/2014/main" id="{74E450EB-08E6-4D3C-B8CF-447D287E83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>
            <a:off x="-6496" y="3211326"/>
            <a:ext cx="1438761" cy="285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Овал 16">
            <a:extLst>
              <a:ext uri="{FF2B5EF4-FFF2-40B4-BE49-F238E27FC236}">
                <a16:creationId xmlns:a16="http://schemas.microsoft.com/office/drawing/2014/main" id="{A63EC536-9914-49F2-B347-AE5220CA64C4}"/>
              </a:ext>
            </a:extLst>
          </p:cNvPr>
          <p:cNvSpPr/>
          <p:nvPr/>
        </p:nvSpPr>
        <p:spPr>
          <a:xfrm>
            <a:off x="9666443" y="1258164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E7A426B7-FB2B-4994-B5D5-C50B5C434E5D}"/>
              </a:ext>
            </a:extLst>
          </p:cNvPr>
          <p:cNvSpPr/>
          <p:nvPr/>
        </p:nvSpPr>
        <p:spPr>
          <a:xfrm>
            <a:off x="8287307" y="5806650"/>
            <a:ext cx="1271030" cy="1271030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39208C8-7AA4-45DE-B0A2-702B3E0D7262}"/>
              </a:ext>
            </a:extLst>
          </p:cNvPr>
          <p:cNvSpPr/>
          <p:nvPr/>
        </p:nvSpPr>
        <p:spPr>
          <a:xfrm>
            <a:off x="2155380" y="5449117"/>
            <a:ext cx="654951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Сумма займа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от 10 до 50 млн руб.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Минимальная стоимость проекта -  12.5 млн руб.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Софинансирование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- не менее 20%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Срок - 5 лет 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Ставка -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3%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0915352-9AE3-4A8E-ACA9-172E0423773E}"/>
              </a:ext>
            </a:extLst>
          </p:cNvPr>
          <p:cNvSpPr/>
          <p:nvPr/>
        </p:nvSpPr>
        <p:spPr>
          <a:xfrm>
            <a:off x="1822107" y="3570284"/>
            <a:ext cx="28352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«Проекты 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импортозамещения»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140639E-D287-415C-95E9-7D76840E9064}"/>
              </a:ext>
            </a:extLst>
          </p:cNvPr>
          <p:cNvSpPr/>
          <p:nvPr/>
        </p:nvSpPr>
        <p:spPr>
          <a:xfrm>
            <a:off x="5542624" y="3570284"/>
            <a:ext cx="26078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«Цифровизация 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промышленности»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60782EAC-7DF7-4A78-B643-BCB7BFFA376C}"/>
              </a:ext>
            </a:extLst>
          </p:cNvPr>
          <p:cNvCxnSpPr>
            <a:cxnSpLocks/>
          </p:cNvCxnSpPr>
          <p:nvPr/>
        </p:nvCxnSpPr>
        <p:spPr>
          <a:xfrm flipV="1">
            <a:off x="3239739" y="4639469"/>
            <a:ext cx="0" cy="667818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083605CC-E629-4F34-B69B-F5F5EE8762E5}"/>
              </a:ext>
            </a:extLst>
          </p:cNvPr>
          <p:cNvCxnSpPr>
            <a:cxnSpLocks/>
          </p:cNvCxnSpPr>
          <p:nvPr/>
        </p:nvCxnSpPr>
        <p:spPr>
          <a:xfrm flipV="1">
            <a:off x="6846539" y="4639469"/>
            <a:ext cx="0" cy="667818"/>
          </a:xfrm>
          <a:prstGeom prst="line">
            <a:avLst/>
          </a:prstGeom>
          <a:ln w="19050">
            <a:solidFill>
              <a:srgbClr val="E04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662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F24B58-000E-4935-AA7E-FCD7612FE2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6000" contrast="-8000"/>
          </a:blip>
          <a:srcRect t="29636" r="25088"/>
          <a:stretch/>
        </p:blipFill>
        <p:spPr>
          <a:xfrm rot="3401696">
            <a:off x="7551827" y="1803002"/>
            <a:ext cx="4008877" cy="370280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543AF7-D375-435A-877E-EF59ABDE6E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77" r="218" b="-1"/>
          <a:stretch/>
        </p:blipFill>
        <p:spPr>
          <a:xfrm>
            <a:off x="130758" y="963778"/>
            <a:ext cx="2106745" cy="211238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CB19B5F-3D46-41E0-A47D-42D665C77174}"/>
              </a:ext>
            </a:extLst>
          </p:cNvPr>
          <p:cNvSpPr/>
          <p:nvPr/>
        </p:nvSpPr>
        <p:spPr>
          <a:xfrm>
            <a:off x="6315615" y="1951026"/>
            <a:ext cx="3379510" cy="1178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77"/>
              </a:spcBef>
              <a:buClr>
                <a:srgbClr val="ED5338"/>
              </a:buClr>
              <a:buSzPct val="100000"/>
              <a:defRPr sz="1400">
                <a:latin typeface="Arial"/>
                <a:ea typeface="Arial"/>
                <a:cs typeface="Arial"/>
                <a:sym typeface="Arial"/>
              </a:defRPr>
            </a:pPr>
            <a:endParaRPr lang="ru-RU" sz="1452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>
              <a:spcBef>
                <a:spcPts val="477"/>
              </a:spcBef>
              <a:buClr>
                <a:srgbClr val="ED5338"/>
              </a:buClr>
              <a:buSzPct val="100000"/>
              <a:defRPr sz="1400">
                <a:latin typeface="Arial"/>
                <a:ea typeface="Arial"/>
                <a:cs typeface="Arial"/>
                <a:sym typeface="Arial"/>
              </a:defRPr>
            </a:pPr>
            <a:endParaRPr lang="ru-RU" sz="1452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>
              <a:spcBef>
                <a:spcPts val="477"/>
              </a:spcBef>
              <a:buClr>
                <a:srgbClr val="ED5338"/>
              </a:buClr>
              <a:buSzPct val="100000"/>
              <a:defRPr sz="1400">
                <a:latin typeface="Arial"/>
                <a:ea typeface="Arial"/>
                <a:cs typeface="Arial"/>
                <a:sym typeface="Arial"/>
              </a:defRPr>
            </a:pPr>
            <a:endParaRPr lang="ru-RU" sz="1452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>
              <a:spcBef>
                <a:spcPts val="477"/>
              </a:spcBef>
              <a:buClr>
                <a:srgbClr val="ED5338"/>
              </a:buClr>
              <a:buSzPct val="100000"/>
              <a:defRPr sz="1400">
                <a:latin typeface="Arial"/>
                <a:ea typeface="Arial"/>
                <a:cs typeface="Arial"/>
                <a:sym typeface="Arial"/>
              </a:defRPr>
            </a:pPr>
            <a:endParaRPr lang="ru-RU" sz="1452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" name="Заголовок 7">
            <a:extLst>
              <a:ext uri="{FF2B5EF4-FFF2-40B4-BE49-F238E27FC236}">
                <a16:creationId xmlns:a16="http://schemas.microsoft.com/office/drawing/2014/main" id="{B2A1BEAE-70E4-47DC-975F-07C4CCC0C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2232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8" name="Объект 5">
            <a:extLst>
              <a:ext uri="{FF2B5EF4-FFF2-40B4-BE49-F238E27FC236}">
                <a16:creationId xmlns:a16="http://schemas.microsoft.com/office/drawing/2014/main" id="{353B9FB2-748F-4175-A983-6D4EAAC44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5547" y="1680514"/>
            <a:ext cx="4122253" cy="435133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4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ВОВЛЕЧЕНИЕ </a:t>
            </a:r>
            <a:br>
              <a:rPr lang="ru-RU" sz="254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(деятельность субъекта МСП до 1 года)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в получении маркетинговых услуг, услуг по позиционированию и продвижению новых видов продукции (товаров, услуг) на российском и международном рынках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Составление бизнес-планов, ТЭО, инвестиционных меморандумов для инвестиционных проектов мероприятий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в проведении работ по защите прав на результаты интеллектуальной деятельности и приравненные к ним средства индивидуализации юридических лиц, товаров, работ, услуг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в проведении сертификации, декларировании, аттестации, иные услуги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270" b="1" dirty="0">
              <a:solidFill>
                <a:srgbClr val="56221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id="{015D2F30-2587-47EF-B07D-3D03DEC13CB6}"/>
              </a:ext>
            </a:extLst>
          </p:cNvPr>
          <p:cNvSpPr txBox="1">
            <a:spLocks/>
          </p:cNvSpPr>
          <p:nvPr/>
        </p:nvSpPr>
        <p:spPr>
          <a:xfrm>
            <a:off x="5702202" y="1778237"/>
            <a:ext cx="4122253" cy="4296081"/>
          </a:xfrm>
          <a:prstGeom prst="rect">
            <a:avLst/>
          </a:prstGeom>
        </p:spPr>
        <p:txBody>
          <a:bodyPr/>
          <a:lstStyle>
            <a:lvl1pPr marL="250825" indent="-250825" algn="l" defTabSz="1006475" rtl="0" eaLnBrk="0" fontAlgn="base" hangingPunct="0">
              <a:lnSpc>
                <a:spcPct val="90000"/>
              </a:lnSpc>
              <a:spcBef>
                <a:spcPts val="11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650" indent="-250825" algn="l" defTabSz="1006475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250825" algn="l" defTabSz="1006475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713" indent="-250825" algn="l" defTabSz="1006475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6950" indent="-250825" algn="l" defTabSz="1006475" rtl="0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54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АКСЕЛЕРАЦИЯ</a:t>
            </a:r>
            <a:br>
              <a:rPr lang="ru-RU" sz="254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(деятельность субъекта МСП свыше 1 года)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Комплексная услуга по созданию нового и (или) усовершенствованию имеющегося продукта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Комплексная услуга по модернизации производства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Комплексная услуга по повышению производительности труда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Комплексная услуга по позиционированию и продвижению новых видов продукции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654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Комплексная услуга по разработке документации для инвестиционных проектов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99C0F1C-D26C-4431-9D00-FAA781236D36}"/>
              </a:ext>
            </a:extLst>
          </p:cNvPr>
          <p:cNvSpPr/>
          <p:nvPr/>
        </p:nvSpPr>
        <p:spPr>
          <a:xfrm>
            <a:off x="1183446" y="825600"/>
            <a:ext cx="5799023" cy="851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903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Услуги Регионального центра </a:t>
            </a:r>
          </a:p>
          <a:p>
            <a:pPr>
              <a:lnSpc>
                <a:spcPct val="85000"/>
              </a:lnSpc>
              <a:defRPr/>
            </a:pPr>
            <a:r>
              <a:rPr lang="ru-RU" sz="2903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инжиниринга</a:t>
            </a:r>
          </a:p>
        </p:txBody>
      </p:sp>
      <p:grpSp>
        <p:nvGrpSpPr>
          <p:cNvPr id="11" name="Группа 20">
            <a:extLst>
              <a:ext uri="{FF2B5EF4-FFF2-40B4-BE49-F238E27FC236}">
                <a16:creationId xmlns:a16="http://schemas.microsoft.com/office/drawing/2014/main" id="{82DD926A-3EDF-4634-82F6-5A1D2853C150}"/>
              </a:ext>
            </a:extLst>
          </p:cNvPr>
          <p:cNvGrpSpPr>
            <a:grpSpLocks/>
          </p:cNvGrpSpPr>
          <p:nvPr/>
        </p:nvGrpSpPr>
        <p:grpSpPr bwMode="auto">
          <a:xfrm>
            <a:off x="1183446" y="6597185"/>
            <a:ext cx="8324920" cy="861134"/>
            <a:chOff x="902652" y="2448119"/>
            <a:chExt cx="4027003" cy="1072971"/>
          </a:xfrm>
        </p:grpSpPr>
        <p:grpSp>
          <p:nvGrpSpPr>
            <p:cNvPr id="12" name="Группа 51">
              <a:extLst>
                <a:ext uri="{FF2B5EF4-FFF2-40B4-BE49-F238E27FC236}">
                  <a16:creationId xmlns:a16="http://schemas.microsoft.com/office/drawing/2014/main" id="{0BBD8DBE-155E-4C1D-93DA-8AF5B3FF29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2652" y="2448119"/>
              <a:ext cx="4027003" cy="1072971"/>
              <a:chOff x="961999" y="3311226"/>
              <a:chExt cx="4027003" cy="788903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B4C539FD-E943-4AD8-87AF-E51360A0C19D}"/>
                  </a:ext>
                </a:extLst>
              </p:cNvPr>
              <p:cNvSpPr/>
              <p:nvPr/>
            </p:nvSpPr>
            <p:spPr>
              <a:xfrm>
                <a:off x="1190276" y="3330429"/>
                <a:ext cx="3798726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1432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6C2245C0-C7F5-4DB0-9D62-4377074C6B07}"/>
                  </a:ext>
                </a:extLst>
              </p:cNvPr>
              <p:cNvSpPr/>
              <p:nvPr/>
            </p:nvSpPr>
            <p:spPr>
              <a:xfrm>
                <a:off x="994989" y="3311226"/>
                <a:ext cx="250263" cy="788903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1432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TextBox 54">
                <a:extLst>
                  <a:ext uri="{FF2B5EF4-FFF2-40B4-BE49-F238E27FC236}">
                    <a16:creationId xmlns:a16="http://schemas.microsoft.com/office/drawing/2014/main" id="{19271127-CADD-4DFF-9872-4C44ACB3A2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1999" y="3499890"/>
                <a:ext cx="399763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27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13" name="Прямоугольник 55">
              <a:extLst>
                <a:ext uri="{FF2B5EF4-FFF2-40B4-BE49-F238E27FC236}">
                  <a16:creationId xmlns:a16="http://schemas.microsoft.com/office/drawing/2014/main" id="{25865489-9085-491B-B860-B2FFB2A78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152" y="2547822"/>
              <a:ext cx="3719983" cy="890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>
                <a:spcAft>
                  <a:spcPts val="476"/>
                </a:spcAft>
              </a:pPr>
              <a:r>
                <a:rPr lang="ru-RU" sz="1633" b="1" dirty="0">
                  <a:solidFill>
                    <a:srgbClr val="562212"/>
                  </a:solidFill>
                </a:rPr>
                <a:t>В 2021 году оказано </a:t>
              </a:r>
              <a:r>
                <a:rPr lang="ru-RU" sz="1814" b="1" dirty="0">
                  <a:solidFill>
                    <a:srgbClr val="562212"/>
                  </a:solidFill>
                </a:rPr>
                <a:t>566 </a:t>
              </a:r>
              <a:r>
                <a:rPr lang="ru-RU" sz="1633" b="1" dirty="0">
                  <a:solidFill>
                    <a:srgbClr val="562212"/>
                  </a:solidFill>
                </a:rPr>
                <a:t>услуг. </a:t>
              </a:r>
            </a:p>
            <a:p>
              <a:pPr algn="ctr">
                <a:spcAft>
                  <a:spcPts val="476"/>
                </a:spcAft>
              </a:pPr>
              <a:r>
                <a:rPr lang="ru-RU" sz="1633" b="1" dirty="0">
                  <a:solidFill>
                    <a:srgbClr val="562212"/>
                  </a:solidFill>
                </a:rPr>
                <a:t>Объём привлечённых инвестиций -  </a:t>
              </a:r>
              <a:r>
                <a:rPr lang="ru-RU" sz="1814" b="1" dirty="0">
                  <a:solidFill>
                    <a:srgbClr val="562212"/>
                  </a:solidFill>
                </a:rPr>
                <a:t>663,99</a:t>
              </a:r>
              <a:r>
                <a:rPr lang="ru-RU" sz="1633" b="1" dirty="0">
                  <a:solidFill>
                    <a:srgbClr val="562212"/>
                  </a:solidFill>
                </a:rPr>
                <a:t> млн руб.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1289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118242"/>
              </p:ext>
            </p:extLst>
          </p:nvPr>
        </p:nvGraphicFramePr>
        <p:xfrm>
          <a:off x="292854" y="1289789"/>
          <a:ext cx="10106103" cy="5101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9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605">
                  <a:extLst>
                    <a:ext uri="{9D8B030D-6E8A-4147-A177-3AD203B41FA5}">
                      <a16:colId xmlns:a16="http://schemas.microsoft.com/office/drawing/2014/main" val="1184762066"/>
                    </a:ext>
                  </a:extLst>
                </a:gridCol>
                <a:gridCol w="2178762">
                  <a:extLst>
                    <a:ext uri="{9D8B030D-6E8A-4147-A177-3AD203B41FA5}">
                      <a16:colId xmlns:a16="http://schemas.microsoft.com/office/drawing/2014/main" val="3279572642"/>
                    </a:ext>
                  </a:extLst>
                </a:gridCol>
                <a:gridCol w="127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871" marR="48871" marT="0" marB="0">
                    <a:solidFill>
                      <a:srgbClr val="ED53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Условия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871" marR="48871" marT="0" marB="0">
                    <a:solidFill>
                      <a:srgbClr val="ED53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Даты приёма заявок</a:t>
                      </a:r>
                    </a:p>
                  </a:txBody>
                  <a:tcPr marL="48871" marR="48871" marT="0" marB="0">
                    <a:solidFill>
                      <a:srgbClr val="ED5338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48871" marR="4887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3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«Создание средств размещений»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т.ч. гостевых комнат для размещения туристов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2923" marR="32923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80%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от затрат прошлого и текущего годов, </a:t>
                      </a:r>
                      <a:b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но не более 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1,5 млн руб.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09 июня – 08 июля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565357"/>
                  </a:ext>
                </a:extLst>
              </a:tr>
              <a:tr h="5239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Гранты социальным предпринимателям (реестр)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При условии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софинансирования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не менее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25%,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размер гранта 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500 тыс. руб. 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 июня – 15 июля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648992"/>
                  </a:ext>
                </a:extLst>
              </a:tr>
              <a:tr h="805937">
                <a:tc>
                  <a:txBody>
                    <a:bodyPr/>
                    <a:lstStyle/>
                    <a:p>
                      <a:r>
                        <a:rPr lang="ru-RU" sz="1984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Гранты в форме субсидий субъектам МСП, созданным молодежью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2923" marR="32923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условии </a:t>
                      </a:r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софинансирования</a:t>
                      </a:r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предприятием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25%, </a:t>
                      </a:r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макс. размер гранта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тыс. руб.</a:t>
                      </a:r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мин. размер гранта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тыс. руб.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июня – 25 июля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915366"/>
                  </a:ext>
                </a:extLst>
              </a:tr>
              <a:tr h="443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Социальная ипотека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50%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от уплаченных процентов, </a:t>
                      </a:r>
                      <a:b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но 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 млн руб.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01 июля – 01 августа</a:t>
                      </a:r>
                    </a:p>
                  </a:txBody>
                  <a:tcPr marL="32923" marR="32923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2923" marR="3292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892267"/>
                  </a:ext>
                </a:extLst>
              </a:tr>
              <a:tr h="7285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Субсидии на приобретение специализированных автомагазинов </a:t>
                      </a:r>
                      <a:b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 прицепов.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70%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от затрат прошлого и текущего годов, но 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 млн руб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03 – 28 октября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2923" marR="32923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598448"/>
                  </a:ext>
                </a:extLst>
              </a:tr>
              <a:tr h="7083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Субсидии для возмещения части затрат, связанных  с получением сертификатов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90%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 затрат прошлого </a:t>
                      </a:r>
                      <a:b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</a:b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 текущего годов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03 – 28 октября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2923" marR="3292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085452"/>
                  </a:ext>
                </a:extLst>
              </a:tr>
              <a:tr h="7083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«Лизинг»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rgbClr val="ED5338">
                            <a:alpha val="86000"/>
                            <a:lumMod val="71000"/>
                            <a:lumOff val="29000"/>
                          </a:srgbClr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80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95%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от затрат прошлого и текущего годов, но не более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1,5 млн руб.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03 – 28 октября</a:t>
                      </a:r>
                    </a:p>
                  </a:txBody>
                  <a:tcPr marL="48871" marR="48871" marT="0" marB="0">
                    <a:gradFill>
                      <a:gsLst>
                        <a:gs pos="93000">
                          <a:schemeClr val="bg1"/>
                        </a:gs>
                        <a:gs pos="0">
                          <a:srgbClr val="EAEAEA"/>
                        </a:gs>
                        <a:gs pos="0">
                          <a:schemeClr val="bg1">
                            <a:lumMod val="85000"/>
                          </a:schemeClr>
                        </a:gs>
                        <a:gs pos="18000">
                          <a:schemeClr val="bg1">
                            <a:lumMod val="85000"/>
                          </a:schemeClr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48871" marR="4887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09442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54480" y="731991"/>
            <a:ext cx="1481321" cy="246071"/>
          </a:xfrm>
          <a:prstGeom prst="rect">
            <a:avLst/>
          </a:prstGeom>
        </p:spPr>
        <p:txBody>
          <a:bodyPr lIns="0" tIns="0" rIns="0" bIns="0"/>
          <a:lstStyle/>
          <a:p>
            <a:pPr algn="just" fontAlgn="auto">
              <a:lnSpc>
                <a:spcPts val="808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" sz="700" cap="small" dirty="0">
              <a:solidFill>
                <a:srgbClr val="522015"/>
              </a:solidFill>
              <a:latin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368" y="428290"/>
            <a:ext cx="1254285" cy="766246"/>
          </a:xfrm>
          <a:prstGeom prst="rect">
            <a:avLst/>
          </a:prstGeom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" sz="900" b="1" dirty="0">
              <a:solidFill>
                <a:srgbClr val="522015"/>
              </a:solidFill>
              <a:latin typeface="Verdana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6490" y="134139"/>
            <a:ext cx="619020" cy="99909"/>
          </a:xfrm>
          <a:prstGeom prst="rect">
            <a:avLst/>
          </a:prstGeom>
          <a:solidFill>
            <a:srgbClr val="E04E39"/>
          </a:solidFill>
          <a:ln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011" tIns="39006" rIns="78011" bIns="39006"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26517" y="879807"/>
            <a:ext cx="9965296" cy="5800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1" rIns="91423" bIns="45711" anchor="t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469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1412" indent="-271412" fontAlgn="auto">
              <a:spcBef>
                <a:spcPts val="469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1412" indent="-271412" fontAlgn="auto">
              <a:spcBef>
                <a:spcPts val="469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1412" indent="-271412" fontAlgn="auto">
              <a:spcBef>
                <a:spcPts val="469"/>
              </a:spcBef>
              <a:spcAft>
                <a:spcPts val="0"/>
              </a:spcAft>
              <a:buAutoNum type="arabicPeriod"/>
              <a:defRPr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6517" y="326355"/>
            <a:ext cx="9427566" cy="432392"/>
          </a:xfrm>
          <a:prstGeom prst="rect">
            <a:avLst/>
          </a:prstGeom>
          <a:noFill/>
        </p:spPr>
        <p:txBody>
          <a:bodyPr wrap="square" lIns="91405" tIns="45703" rIns="91405" bIns="45703" rtlCol="0">
            <a:spAutoFit/>
          </a:bodyPr>
          <a:lstStyle/>
          <a:p>
            <a:pPr lvl="0">
              <a:lnSpc>
                <a:spcPct val="85000"/>
              </a:lnSpc>
              <a:defRPr/>
            </a:pPr>
            <a:r>
              <a:rPr lang="ru-RU" sz="26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Субсидии для МСП в 2022 году</a:t>
            </a:r>
          </a:p>
        </p:txBody>
      </p:sp>
      <p:pic>
        <p:nvPicPr>
          <p:cNvPr id="16" name="Picture 2" descr="http://www.813.ru/bitrix/templates/piter_2017/img/logo1.png">
            <a:extLst>
              <a:ext uri="{FF2B5EF4-FFF2-40B4-BE49-F238E27FC236}">
                <a16:creationId xmlns:a16="http://schemas.microsoft.com/office/drawing/2014/main" id="{048B7FFC-DA2F-4512-8FC9-542C6DA6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00787"/>
            <a:ext cx="1580856" cy="43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www.813.ru/bitrix/templates/piter_2017/img/logo3.png">
            <a:extLst>
              <a:ext uri="{FF2B5EF4-FFF2-40B4-BE49-F238E27FC236}">
                <a16:creationId xmlns:a16="http://schemas.microsoft.com/office/drawing/2014/main" id="{AE2AF716-D743-40BA-996D-3A90123FD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856" y="175965"/>
            <a:ext cx="1683326" cy="37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15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Овал 32">
            <a:extLst>
              <a:ext uri="{FF2B5EF4-FFF2-40B4-BE49-F238E27FC236}">
                <a16:creationId xmlns:a16="http://schemas.microsoft.com/office/drawing/2014/main" id="{87A4BA01-E564-480D-BD63-3E0ADCD12CD7}"/>
              </a:ext>
            </a:extLst>
          </p:cNvPr>
          <p:cNvSpPr/>
          <p:nvPr/>
        </p:nvSpPr>
        <p:spPr>
          <a:xfrm>
            <a:off x="250884" y="1425224"/>
            <a:ext cx="1163148" cy="1131994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9366" y="566655"/>
            <a:ext cx="8828487" cy="824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Гранты на компенсацию процентных </a:t>
            </a:r>
          </a:p>
          <a:p>
            <a:pPr lvl="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расходов для производственных предприятий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E04E39"/>
              </a:solidFill>
              <a:effectLst/>
              <a:uLnTx/>
              <a:uFillTx/>
              <a:latin typeface="Arial" panose="020B0604020202020204" pitchFamily="34" charset="0"/>
              <a:ea typeface="Roboto Black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29700" name="Группа 2"/>
          <p:cNvGrpSpPr>
            <a:grpSpLocks/>
          </p:cNvGrpSpPr>
          <p:nvPr/>
        </p:nvGrpSpPr>
        <p:grpSpPr bwMode="auto">
          <a:xfrm>
            <a:off x="699366" y="1931507"/>
            <a:ext cx="7466654" cy="4026966"/>
            <a:chOff x="800962" y="2132309"/>
            <a:chExt cx="6763620" cy="2897132"/>
          </a:xfrm>
        </p:grpSpPr>
        <p:sp>
          <p:nvSpPr>
            <p:cNvPr id="29708" name="Прямоугольник 6"/>
            <p:cNvSpPr>
              <a:spLocks noChangeArrowheads="1"/>
            </p:cNvSpPr>
            <p:nvPr/>
          </p:nvSpPr>
          <p:spPr bwMode="auto">
            <a:xfrm>
              <a:off x="846138" y="2132309"/>
              <a:ext cx="6718444" cy="648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 lvl="0"/>
              <a:r>
                <a:rPr lang="ru-RU" sz="1600" b="1" dirty="0">
                  <a:solidFill>
                    <a:srgbClr val="654B43"/>
                  </a:solidFill>
                </a:rPr>
                <a:t>Финансовая поддержка Заявителю предоставляется </a:t>
              </a:r>
            </a:p>
            <a:p>
              <a:pPr marL="358775" lvl="0"/>
              <a:r>
                <a:rPr lang="ru-RU" sz="1600" b="1" dirty="0">
                  <a:solidFill>
                    <a:srgbClr val="654B43"/>
                  </a:solidFill>
                </a:rPr>
                <a:t>в течение 10 (десяти) дней с даты обращения </a:t>
              </a:r>
              <a:br>
                <a:rPr lang="ru-RU" sz="1600" b="1" dirty="0">
                  <a:solidFill>
                    <a:srgbClr val="654B43"/>
                  </a:solidFill>
                </a:rPr>
              </a:br>
              <a:r>
                <a:rPr lang="ru-RU" sz="1600" b="1" dirty="0">
                  <a:solidFill>
                    <a:srgbClr val="654B43"/>
                  </a:solidFill>
                </a:rPr>
                <a:t>(не чаще одного раза в месяц)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654B43"/>
                </a:solidFill>
                <a:effectLst/>
                <a:uLnTx/>
                <a:uFillTx/>
              </a:endParaRPr>
            </a:p>
          </p:txBody>
        </p:sp>
        <p:sp>
          <p:nvSpPr>
            <p:cNvPr id="29709" name="Прямоугольник 8"/>
            <p:cNvSpPr>
              <a:spLocks noChangeArrowheads="1"/>
            </p:cNvSpPr>
            <p:nvPr/>
          </p:nvSpPr>
          <p:spPr bwMode="auto">
            <a:xfrm>
              <a:off x="846137" y="2917696"/>
              <a:ext cx="6684409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 lvl="0"/>
              <a:r>
                <a:rPr lang="ru-RU" sz="1600" b="1" dirty="0">
                  <a:solidFill>
                    <a:srgbClr val="654B43"/>
                  </a:solidFill>
                </a:rPr>
                <a:t>Общий размер обязательств Заявителя </a:t>
              </a:r>
            </a:p>
            <a:p>
              <a:pPr marL="358775" lvl="0"/>
              <a:r>
                <a:rPr lang="ru-RU" sz="1600" b="1" dirty="0">
                  <a:solidFill>
                    <a:srgbClr val="654B43"/>
                  </a:solidFill>
                </a:rPr>
                <a:t>по кредитному договору не превышает </a:t>
              </a:r>
              <a:r>
                <a:rPr lang="ru-RU" sz="1600" b="1" dirty="0">
                  <a:solidFill>
                    <a:srgbClr val="E04E39"/>
                  </a:solidFill>
                </a:rPr>
                <a:t>250 млн руб.</a:t>
              </a:r>
            </a:p>
            <a:p>
              <a:pPr marL="358775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9710" name="Прямоугольник 9"/>
            <p:cNvSpPr>
              <a:spLocks noChangeArrowheads="1"/>
            </p:cNvSpPr>
            <p:nvPr/>
          </p:nvSpPr>
          <p:spPr bwMode="auto">
            <a:xfrm>
              <a:off x="846137" y="3629523"/>
              <a:ext cx="6660517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 lvl="0"/>
              <a:r>
                <a:rPr lang="ru-RU" sz="1600" b="1" dirty="0">
                  <a:solidFill>
                    <a:srgbClr val="654B43"/>
                  </a:solidFill>
                </a:rPr>
                <a:t>Совокупный объем финансовой поддержки на одного субъекта деятельности в сфере промышленности не превышает </a:t>
              </a:r>
              <a:r>
                <a:rPr lang="ru-RU" sz="1600" b="1" dirty="0">
                  <a:solidFill>
                    <a:srgbClr val="E04E39"/>
                  </a:solidFill>
                </a:rPr>
                <a:t>50 млн руб.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</a:endParaRPr>
            </a:p>
          </p:txBody>
        </p:sp>
        <p:sp>
          <p:nvSpPr>
            <p:cNvPr id="29711" name="Прямоугольник 6"/>
            <p:cNvSpPr>
              <a:spLocks noChangeArrowheads="1"/>
            </p:cNvSpPr>
            <p:nvPr/>
          </p:nvSpPr>
          <p:spPr bwMode="auto">
            <a:xfrm>
              <a:off x="800962" y="4453441"/>
              <a:ext cx="6672463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562212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29701" name="Прямоугольник 2"/>
          <p:cNvSpPr>
            <a:spLocks noChangeArrowheads="1"/>
          </p:cNvSpPr>
          <p:nvPr/>
        </p:nvSpPr>
        <p:spPr bwMode="auto">
          <a:xfrm>
            <a:off x="8602573" y="4357479"/>
            <a:ext cx="148171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121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млн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A9C06EF-77AC-44D0-BCE9-DEC04726E0E7}"/>
              </a:ext>
            </a:extLst>
          </p:cNvPr>
          <p:cNvSpPr/>
          <p:nvPr/>
        </p:nvSpPr>
        <p:spPr>
          <a:xfrm>
            <a:off x="971104" y="5096439"/>
            <a:ext cx="76314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654B43"/>
                </a:solidFill>
              </a:rPr>
              <a:t>Кредитный договор и (или) дополнительное соглашение </a:t>
            </a:r>
          </a:p>
          <a:p>
            <a:r>
              <a:rPr lang="ru-RU" sz="1600" b="1" dirty="0">
                <a:solidFill>
                  <a:srgbClr val="654B43"/>
                </a:solidFill>
              </a:rPr>
              <a:t>к кредитному договору заключен в период </a:t>
            </a:r>
            <a:r>
              <a:rPr lang="ru-RU" sz="1600" b="1" dirty="0">
                <a:solidFill>
                  <a:srgbClr val="E04E39"/>
                </a:solidFill>
              </a:rPr>
              <a:t>с 21 апреля 2022 года </a:t>
            </a:r>
            <a:br>
              <a:rPr lang="ru-RU" sz="1600" b="1" dirty="0">
                <a:solidFill>
                  <a:srgbClr val="E04E39"/>
                </a:solidFill>
              </a:rPr>
            </a:br>
            <a:r>
              <a:rPr lang="ru-RU" sz="1600" b="1" dirty="0">
                <a:solidFill>
                  <a:srgbClr val="E04E39"/>
                </a:solidFill>
              </a:rPr>
              <a:t>до 31 декабря 2022 года</a:t>
            </a: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DA5CFC5D-2F58-4A70-A910-56AA8AA7826F}"/>
              </a:ext>
            </a:extLst>
          </p:cNvPr>
          <p:cNvSpPr/>
          <p:nvPr/>
        </p:nvSpPr>
        <p:spPr>
          <a:xfrm>
            <a:off x="8311538" y="4073236"/>
            <a:ext cx="2063784" cy="2076592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7D272BDF-7B5D-4B95-AD8F-F3A811C1C27E}"/>
              </a:ext>
            </a:extLst>
          </p:cNvPr>
          <p:cNvGrpSpPr/>
          <p:nvPr/>
        </p:nvGrpSpPr>
        <p:grpSpPr>
          <a:xfrm rot="10800000">
            <a:off x="8311538" y="1977404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5FD3823C-3F38-49FD-BD11-0445B50E5431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F178EC59-0F68-4F65-8D40-45145C732D43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C0B70EEF-FA0A-4B71-908F-51EE84ACF560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40F3CE55-962C-46BE-9EC1-5359C9606A57}"/>
              </a:ext>
            </a:extLst>
          </p:cNvPr>
          <p:cNvGrpSpPr/>
          <p:nvPr/>
        </p:nvGrpSpPr>
        <p:grpSpPr>
          <a:xfrm rot="395113">
            <a:off x="6231722" y="6229444"/>
            <a:ext cx="1709311" cy="1264969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BFA2AE5C-3B20-4AA1-B520-B3BA8AF1E154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78DCCE58-3FE3-48BF-B48C-90FF51267BCE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D1733610-2174-45AA-A002-4015913254CC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34" name="Овал 33">
            <a:extLst>
              <a:ext uri="{FF2B5EF4-FFF2-40B4-BE49-F238E27FC236}">
                <a16:creationId xmlns:a16="http://schemas.microsoft.com/office/drawing/2014/main" id="{9F339310-ED2F-482A-8FD0-717D44BDE4C4}"/>
              </a:ext>
            </a:extLst>
          </p:cNvPr>
          <p:cNvSpPr/>
          <p:nvPr/>
        </p:nvSpPr>
        <p:spPr>
          <a:xfrm>
            <a:off x="587143" y="5858440"/>
            <a:ext cx="1163148" cy="1131994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247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5345113" y="6138342"/>
            <a:ext cx="5088619" cy="919258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71943" y="6149828"/>
            <a:ext cx="4400550" cy="907772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27075" y="738188"/>
            <a:ext cx="8139113" cy="827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Консультационная и образовательная поддержка </a:t>
            </a:r>
          </a:p>
        </p:txBody>
      </p:sp>
      <p:grpSp>
        <p:nvGrpSpPr>
          <p:cNvPr id="29700" name="Группа 2"/>
          <p:cNvGrpSpPr>
            <a:grpSpLocks/>
          </p:cNvGrpSpPr>
          <p:nvPr/>
        </p:nvGrpSpPr>
        <p:grpSpPr bwMode="auto">
          <a:xfrm>
            <a:off x="759709" y="1551746"/>
            <a:ext cx="4430713" cy="3542839"/>
            <a:chOff x="846137" y="2132309"/>
            <a:chExt cx="6718445" cy="3081660"/>
          </a:xfrm>
        </p:grpSpPr>
        <p:sp>
          <p:nvSpPr>
            <p:cNvPr id="29708" name="Прямоугольник 6"/>
            <p:cNvSpPr>
              <a:spLocks noChangeArrowheads="1"/>
            </p:cNvSpPr>
            <p:nvPr/>
          </p:nvSpPr>
          <p:spPr bwMode="auto">
            <a:xfrm>
              <a:off x="846138" y="2132309"/>
              <a:ext cx="6718444" cy="648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654B43"/>
                  </a:solidFill>
                </a:rPr>
                <a:t>Консультационная поддержка </a:t>
              </a:r>
              <a:br>
                <a:rPr lang="en-US" sz="1600" b="1" dirty="0">
                  <a:solidFill>
                    <a:srgbClr val="654B43"/>
                  </a:solidFill>
                </a:rPr>
              </a:br>
              <a:r>
                <a:rPr lang="ru-RU" sz="1600" b="1" dirty="0">
                  <a:solidFill>
                    <a:srgbClr val="654B43"/>
                  </a:solidFill>
                </a:rPr>
                <a:t>в Центре «Мой бизнес»</a:t>
              </a:r>
            </a:p>
          </p:txBody>
        </p:sp>
        <p:sp>
          <p:nvSpPr>
            <p:cNvPr id="29709" name="Прямоугольник 8"/>
            <p:cNvSpPr>
              <a:spLocks noChangeArrowheads="1"/>
            </p:cNvSpPr>
            <p:nvPr/>
          </p:nvSpPr>
          <p:spPr bwMode="auto">
            <a:xfrm>
              <a:off x="858838" y="2995238"/>
              <a:ext cx="6684409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Консультации профильных экспертов</a:t>
              </a:r>
            </a:p>
          </p:txBody>
        </p:sp>
        <p:sp>
          <p:nvSpPr>
            <p:cNvPr id="29710" name="Прямоугольник 9"/>
            <p:cNvSpPr>
              <a:spLocks noChangeArrowheads="1"/>
            </p:cNvSpPr>
            <p:nvPr/>
          </p:nvSpPr>
          <p:spPr bwMode="auto">
            <a:xfrm>
              <a:off x="860425" y="3816603"/>
              <a:ext cx="6660517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Консультации в муниципальных </a:t>
              </a:r>
              <a:br>
                <a:rPr lang="ru-RU" sz="1600" b="1" dirty="0">
                  <a:solidFill>
                    <a:srgbClr val="562212"/>
                  </a:solidFill>
                </a:rPr>
              </a:br>
              <a:r>
                <a:rPr lang="ru-RU" sz="1600" b="1" dirty="0">
                  <a:solidFill>
                    <a:srgbClr val="562212"/>
                  </a:solidFill>
                </a:rPr>
                <a:t>организациях поддержки</a:t>
              </a:r>
            </a:p>
          </p:txBody>
        </p:sp>
        <p:sp>
          <p:nvSpPr>
            <p:cNvPr id="29711" name="Прямоугольник 6"/>
            <p:cNvSpPr>
              <a:spLocks noChangeArrowheads="1"/>
            </p:cNvSpPr>
            <p:nvPr/>
          </p:nvSpPr>
          <p:spPr bwMode="auto">
            <a:xfrm>
              <a:off x="846137" y="4637969"/>
              <a:ext cx="6672463" cy="576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Комплексные услуги</a:t>
              </a:r>
            </a:p>
          </p:txBody>
        </p:sp>
      </p:grpSp>
      <p:sp>
        <p:nvSpPr>
          <p:cNvPr id="29701" name="Прямоугольник 2"/>
          <p:cNvSpPr>
            <a:spLocks noChangeArrowheads="1"/>
          </p:cNvSpPr>
          <p:nvPr/>
        </p:nvSpPr>
        <p:spPr bwMode="auto">
          <a:xfrm>
            <a:off x="-77787" y="6274805"/>
            <a:ext cx="57610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«Мой бизнес»                                                       7 500 услуг в 2021 году</a:t>
            </a:r>
          </a:p>
        </p:txBody>
      </p:sp>
      <p:sp>
        <p:nvSpPr>
          <p:cNvPr id="29702" name="Прямоугольник 6"/>
          <p:cNvSpPr>
            <a:spLocks noChangeArrowheads="1"/>
          </p:cNvSpPr>
          <p:nvPr/>
        </p:nvSpPr>
        <p:spPr bwMode="auto">
          <a:xfrm>
            <a:off x="5457725" y="1547511"/>
            <a:ext cx="5072063" cy="647700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1600" b="1" dirty="0">
                <a:solidFill>
                  <a:srgbClr val="562212"/>
                </a:solidFill>
              </a:rPr>
              <a:t>Обучающие программы для начинающих предпринимателей</a:t>
            </a:r>
            <a:endParaRPr lang="ru-RU" sz="1600" dirty="0">
              <a:solidFill>
                <a:srgbClr val="562212"/>
              </a:solidFill>
            </a:endParaRPr>
          </a:p>
        </p:txBody>
      </p:sp>
      <p:sp>
        <p:nvSpPr>
          <p:cNvPr id="19" name="Прямоугольник 1"/>
          <p:cNvSpPr>
            <a:spLocks noChangeArrowheads="1"/>
          </p:cNvSpPr>
          <p:nvPr/>
        </p:nvSpPr>
        <p:spPr bwMode="auto">
          <a:xfrm>
            <a:off x="5345113" y="2362200"/>
            <a:ext cx="5265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Тренинг «Азбука предпринимателя»             Корпорации МСП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Обучающие программы основам предпринимательства</a:t>
            </a:r>
          </a:p>
          <a:p>
            <a:pPr marL="285750" indent="-285750"/>
            <a:endParaRPr lang="ru-RU" sz="1200" b="1" dirty="0">
              <a:solidFill>
                <a:srgbClr val="654B43"/>
              </a:solidFill>
            </a:endParaRPr>
          </a:p>
        </p:txBody>
      </p:sp>
      <p:sp>
        <p:nvSpPr>
          <p:cNvPr id="29704" name="Прямоугольник 6"/>
          <p:cNvSpPr>
            <a:spLocks noChangeArrowheads="1"/>
          </p:cNvSpPr>
          <p:nvPr/>
        </p:nvSpPr>
        <p:spPr bwMode="auto">
          <a:xfrm>
            <a:off x="5441950" y="3582988"/>
            <a:ext cx="5072063" cy="647700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1600" b="1" dirty="0">
                <a:solidFill>
                  <a:srgbClr val="562212"/>
                </a:solidFill>
              </a:rPr>
              <a:t>Обучающие программы для действующих предпринимателей</a:t>
            </a:r>
            <a:endParaRPr lang="ru-RU" sz="1600" dirty="0">
              <a:solidFill>
                <a:srgbClr val="562212"/>
              </a:solidFill>
            </a:endParaRPr>
          </a:p>
        </p:txBody>
      </p:sp>
      <p:sp>
        <p:nvSpPr>
          <p:cNvPr id="22" name="Прямоугольник 1"/>
          <p:cNvSpPr>
            <a:spLocks noChangeArrowheads="1"/>
          </p:cNvSpPr>
          <p:nvPr/>
        </p:nvSpPr>
        <p:spPr bwMode="auto">
          <a:xfrm>
            <a:off x="5360887" y="4443731"/>
            <a:ext cx="52657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Программы бизнес-акселерации 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Семинары, тренинги, мастер-классы по актуальным темам развития бизнеса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Бизнес-игры по финансовой грамотности</a:t>
            </a:r>
          </a:p>
        </p:txBody>
      </p:sp>
      <p:sp>
        <p:nvSpPr>
          <p:cNvPr id="29707" name="Прямоугольник 2"/>
          <p:cNvSpPr>
            <a:spLocks noChangeArrowheads="1"/>
          </p:cNvSpPr>
          <p:nvPr/>
        </p:nvSpPr>
        <p:spPr bwMode="auto">
          <a:xfrm>
            <a:off x="4365172" y="6149828"/>
            <a:ext cx="6770914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Обучены основам бизнеса </a:t>
            </a:r>
            <a:b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новым компетенциям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2021 году – 5 700 чел.</a:t>
            </a:r>
          </a:p>
        </p:txBody>
      </p:sp>
      <p:sp>
        <p:nvSpPr>
          <p:cNvPr id="16" name="Прямоугольник 6">
            <a:extLst>
              <a:ext uri="{FF2B5EF4-FFF2-40B4-BE49-F238E27FC236}">
                <a16:creationId xmlns:a16="http://schemas.microsoft.com/office/drawing/2014/main" id="{8674C8FC-CE62-4510-8823-58A10CD8C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5340157"/>
            <a:ext cx="4400389" cy="662200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/>
            <a:r>
              <a:rPr lang="ru-RU" sz="1600" b="1" dirty="0">
                <a:solidFill>
                  <a:srgbClr val="562212"/>
                </a:solidFill>
              </a:rPr>
              <a:t>Консультации на портале </a:t>
            </a:r>
            <a:r>
              <a:rPr lang="en-US" sz="1600" b="1" dirty="0">
                <a:solidFill>
                  <a:srgbClr val="562212"/>
                </a:solidFill>
              </a:rPr>
              <a:t>www.813.ru</a:t>
            </a:r>
            <a:endParaRPr lang="ru-RU" sz="1600" b="1" dirty="0">
              <a:solidFill>
                <a:srgbClr val="56221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Арка 26">
            <a:extLst>
              <a:ext uri="{FF2B5EF4-FFF2-40B4-BE49-F238E27FC236}">
                <a16:creationId xmlns:a16="http://schemas.microsoft.com/office/drawing/2014/main" id="{E2DC75C2-CE0C-4D2B-91E1-E80A9BED4246}"/>
              </a:ext>
            </a:extLst>
          </p:cNvPr>
          <p:cNvSpPr/>
          <p:nvPr/>
        </p:nvSpPr>
        <p:spPr>
          <a:xfrm rot="18746721">
            <a:off x="2460183" y="-2121526"/>
            <a:ext cx="4027396" cy="4066856"/>
          </a:xfrm>
          <a:prstGeom prst="blockArc">
            <a:avLst>
              <a:gd name="adj1" fmla="val 3017976"/>
              <a:gd name="adj2" fmla="val 13661788"/>
              <a:gd name="adj3" fmla="val 10980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grpSp>
        <p:nvGrpSpPr>
          <p:cNvPr id="28" name="Группа 21">
            <a:extLst>
              <a:ext uri="{FF2B5EF4-FFF2-40B4-BE49-F238E27FC236}">
                <a16:creationId xmlns:a16="http://schemas.microsoft.com/office/drawing/2014/main" id="{3EDF5C3D-4E7F-47F9-8453-11BEE0B5F1F4}"/>
              </a:ext>
            </a:extLst>
          </p:cNvPr>
          <p:cNvGrpSpPr>
            <a:grpSpLocks/>
          </p:cNvGrpSpPr>
          <p:nvPr/>
        </p:nvGrpSpPr>
        <p:grpSpPr bwMode="auto">
          <a:xfrm>
            <a:off x="298554" y="1794043"/>
            <a:ext cx="5435078" cy="922337"/>
            <a:chOff x="894262" y="1615892"/>
            <a:chExt cx="5179545" cy="1051818"/>
          </a:xfrm>
        </p:grpSpPr>
        <p:grpSp>
          <p:nvGrpSpPr>
            <p:cNvPr id="29" name="Группа 8">
              <a:extLst>
                <a:ext uri="{FF2B5EF4-FFF2-40B4-BE49-F238E27FC236}">
                  <a16:creationId xmlns:a16="http://schemas.microsoft.com/office/drawing/2014/main" id="{E29C93A6-8BBE-4632-A0C0-78719DD43D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4262" y="1615892"/>
              <a:ext cx="4969702" cy="1051818"/>
              <a:chOff x="953609" y="3341053"/>
              <a:chExt cx="4969702" cy="773349"/>
            </a:xfrm>
          </p:grpSpPr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0AF48DE4-1CD0-4535-A22C-9EAA77B03955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94C10F4D-0885-4FDE-9E94-263868FC1CFE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19686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0" name="Прямоугольник 50">
              <a:extLst>
                <a:ext uri="{FF2B5EF4-FFF2-40B4-BE49-F238E27FC236}">
                  <a16:creationId xmlns:a16="http://schemas.microsoft.com/office/drawing/2014/main" id="{26B43999-20EE-4F61-BA9E-078C858C1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grpSp>
        <p:nvGrpSpPr>
          <p:cNvPr id="33" name="Группа 20">
            <a:extLst>
              <a:ext uri="{FF2B5EF4-FFF2-40B4-BE49-F238E27FC236}">
                <a16:creationId xmlns:a16="http://schemas.microsoft.com/office/drawing/2014/main" id="{911AD8B6-756B-4689-A295-117FC14487E5}"/>
              </a:ext>
            </a:extLst>
          </p:cNvPr>
          <p:cNvGrpSpPr>
            <a:grpSpLocks/>
          </p:cNvGrpSpPr>
          <p:nvPr/>
        </p:nvGrpSpPr>
        <p:grpSpPr bwMode="auto">
          <a:xfrm>
            <a:off x="298554" y="2839912"/>
            <a:ext cx="5172248" cy="655671"/>
            <a:chOff x="894458" y="2488694"/>
            <a:chExt cx="3510041" cy="1037826"/>
          </a:xfrm>
        </p:grpSpPr>
        <p:grpSp>
          <p:nvGrpSpPr>
            <p:cNvPr id="34" name="Группа 51">
              <a:extLst>
                <a:ext uri="{FF2B5EF4-FFF2-40B4-BE49-F238E27FC236}">
                  <a16:creationId xmlns:a16="http://schemas.microsoft.com/office/drawing/2014/main" id="{9C627129-A86E-4B16-B55D-846F0430F0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4458" y="2488694"/>
              <a:ext cx="3510041" cy="1037826"/>
              <a:chOff x="953805" y="3341056"/>
              <a:chExt cx="3510041" cy="763062"/>
            </a:xfrm>
          </p:grpSpPr>
          <p:sp>
            <p:nvSpPr>
              <p:cNvPr id="36" name="Прямоугольник 35">
                <a:extLst>
                  <a:ext uri="{FF2B5EF4-FFF2-40B4-BE49-F238E27FC236}">
                    <a16:creationId xmlns:a16="http://schemas.microsoft.com/office/drawing/2014/main" id="{47C6FCD9-96E4-4701-8879-CEC5A014EF4F}"/>
                  </a:ext>
                </a:extLst>
              </p:cNvPr>
              <p:cNvSpPr/>
              <p:nvPr/>
            </p:nvSpPr>
            <p:spPr>
              <a:xfrm>
                <a:off x="953805" y="3341056"/>
                <a:ext cx="3510041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F262C1C0-EB86-4D20-9B2E-EA80AEA7DB97}"/>
                  </a:ext>
                </a:extLst>
              </p:cNvPr>
              <p:cNvSpPr/>
              <p:nvPr/>
            </p:nvSpPr>
            <p:spPr>
              <a:xfrm>
                <a:off x="953805" y="3341056"/>
                <a:ext cx="291447" cy="759073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5" name="Прямоугольник 55">
              <a:extLst>
                <a:ext uri="{FF2B5EF4-FFF2-40B4-BE49-F238E27FC236}">
                  <a16:creationId xmlns:a16="http://schemas.microsoft.com/office/drawing/2014/main" id="{DEA69186-E81D-4A39-B673-AA839385B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846" y="2778080"/>
              <a:ext cx="2651310" cy="420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grpSp>
        <p:nvGrpSpPr>
          <p:cNvPr id="38" name="Группа 7">
            <a:extLst>
              <a:ext uri="{FF2B5EF4-FFF2-40B4-BE49-F238E27FC236}">
                <a16:creationId xmlns:a16="http://schemas.microsoft.com/office/drawing/2014/main" id="{2D4C74BF-F829-486E-9C91-41FD9BB51575}"/>
              </a:ext>
            </a:extLst>
          </p:cNvPr>
          <p:cNvGrpSpPr>
            <a:grpSpLocks/>
          </p:cNvGrpSpPr>
          <p:nvPr/>
        </p:nvGrpSpPr>
        <p:grpSpPr bwMode="auto">
          <a:xfrm>
            <a:off x="298554" y="3602262"/>
            <a:ext cx="5226755" cy="657885"/>
            <a:chOff x="855877" y="3439505"/>
            <a:chExt cx="3548622" cy="1018343"/>
          </a:xfrm>
        </p:grpSpPr>
        <p:grpSp>
          <p:nvGrpSpPr>
            <p:cNvPr id="39" name="Группа 56">
              <a:extLst>
                <a:ext uri="{FF2B5EF4-FFF2-40B4-BE49-F238E27FC236}">
                  <a16:creationId xmlns:a16="http://schemas.microsoft.com/office/drawing/2014/main" id="{682FB141-20A6-4533-8059-E1D769F564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877" y="3439505"/>
              <a:ext cx="3548622" cy="1018343"/>
              <a:chOff x="915224" y="3341057"/>
              <a:chExt cx="3548622" cy="748737"/>
            </a:xfrm>
          </p:grpSpPr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F37AC920-7727-4E1E-A504-4C96094294F4}"/>
                  </a:ext>
                </a:extLst>
              </p:cNvPr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Прямоугольник 41">
                <a:extLst>
                  <a:ext uri="{FF2B5EF4-FFF2-40B4-BE49-F238E27FC236}">
                    <a16:creationId xmlns:a16="http://schemas.microsoft.com/office/drawing/2014/main" id="{35794694-811D-4B75-B476-18C2BFA1B0A8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94650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TextBox 60">
                <a:extLst>
                  <a:ext uri="{FF2B5EF4-FFF2-40B4-BE49-F238E27FC236}">
                    <a16:creationId xmlns:a16="http://schemas.microsoft.com/office/drawing/2014/main" id="{AB441A3F-EE44-428A-BD19-68D854DAF8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40" name="Прямоугольник 61">
              <a:extLst>
                <a:ext uri="{FF2B5EF4-FFF2-40B4-BE49-F238E27FC236}">
                  <a16:creationId xmlns:a16="http://schemas.microsoft.com/office/drawing/2014/main" id="{1953E5C8-FFB7-468B-B8E2-3070C3412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829" y="3753646"/>
              <a:ext cx="2671903" cy="42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44" name="TextBox 118">
            <a:extLst>
              <a:ext uri="{FF2B5EF4-FFF2-40B4-BE49-F238E27FC236}">
                <a16:creationId xmlns:a16="http://schemas.microsoft.com/office/drawing/2014/main" id="{B35B0AD7-64AB-4A84-AC3A-9A56A49DC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73" y="687585"/>
            <a:ext cx="9100213" cy="124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Комплексные услуги центра</a:t>
            </a:r>
            <a:b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</a:b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«Мой бизнес» в 2022 году</a:t>
            </a:r>
            <a:endParaRPr lang="en-US" sz="2800" b="1" dirty="0">
              <a:solidFill>
                <a:srgbClr val="E04E39"/>
              </a:solidFill>
              <a:latin typeface="Arial" panose="020B0604020202020204" pitchFamily="34" charset="0"/>
              <a:ea typeface="Roboto Black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endParaRPr lang="ru-RU" sz="3200" dirty="0">
              <a:solidFill>
                <a:srgbClr val="562212"/>
              </a:solidFill>
              <a:latin typeface="Arial Black" pitchFamily="34" charset="0"/>
              <a:ea typeface="Roboto Black"/>
              <a:cs typeface="Roboto Black"/>
            </a:endParaRPr>
          </a:p>
        </p:txBody>
      </p:sp>
      <p:pic>
        <p:nvPicPr>
          <p:cNvPr id="45" name="Picture 2" descr="6536461595418298@myt2-dd3598211d70">
            <a:extLst>
              <a:ext uri="{FF2B5EF4-FFF2-40B4-BE49-F238E27FC236}">
                <a16:creationId xmlns:a16="http://schemas.microsoft.com/office/drawing/2014/main" id="{549F30B4-5B86-4D8B-AB28-79DA98100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181" y="75778"/>
            <a:ext cx="2915089" cy="9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C2370D2A-B785-4370-8C49-FAC77A104645}"/>
              </a:ext>
            </a:extLst>
          </p:cNvPr>
          <p:cNvSpPr/>
          <p:nvPr/>
        </p:nvSpPr>
        <p:spPr>
          <a:xfrm>
            <a:off x="748988" y="1886923"/>
            <a:ext cx="47488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Продвижение продукции через участие </a:t>
            </a:r>
            <a:br>
              <a:rPr lang="ru-RU" sz="1600" b="1" dirty="0"/>
            </a:br>
            <a:r>
              <a:rPr lang="ru-RU" sz="1600" b="1" dirty="0"/>
              <a:t>в закупках на электронных торговых площадках 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CFB7143D-7243-42A8-97E9-AB5CC08DDB1F}"/>
              </a:ext>
            </a:extLst>
          </p:cNvPr>
          <p:cNvSpPr/>
          <p:nvPr/>
        </p:nvSpPr>
        <p:spPr>
          <a:xfrm>
            <a:off x="746646" y="2859236"/>
            <a:ext cx="46322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Продвижение продукции </a:t>
            </a:r>
            <a:br>
              <a:rPr lang="ru-RU" sz="1600" b="1" dirty="0"/>
            </a:br>
            <a:r>
              <a:rPr lang="ru-RU" sz="1600" b="1" dirty="0"/>
              <a:t>на </a:t>
            </a:r>
            <a:r>
              <a:rPr lang="ru-RU" sz="1600" b="1" dirty="0" err="1"/>
              <a:t>маркетплейсах</a:t>
            </a:r>
            <a:r>
              <a:rPr lang="ru-RU" sz="1600" b="1" dirty="0"/>
              <a:t> </a:t>
            </a:r>
          </a:p>
        </p:txBody>
      </p:sp>
      <p:grpSp>
        <p:nvGrpSpPr>
          <p:cNvPr id="52" name="Группа 7">
            <a:extLst>
              <a:ext uri="{FF2B5EF4-FFF2-40B4-BE49-F238E27FC236}">
                <a16:creationId xmlns:a16="http://schemas.microsoft.com/office/drawing/2014/main" id="{512452B1-42BB-494C-B027-229711600DF3}"/>
              </a:ext>
            </a:extLst>
          </p:cNvPr>
          <p:cNvGrpSpPr>
            <a:grpSpLocks/>
          </p:cNvGrpSpPr>
          <p:nvPr/>
        </p:nvGrpSpPr>
        <p:grpSpPr bwMode="auto">
          <a:xfrm>
            <a:off x="286681" y="4351169"/>
            <a:ext cx="5188846" cy="649961"/>
            <a:chOff x="855877" y="3439270"/>
            <a:chExt cx="3522884" cy="740558"/>
          </a:xfrm>
        </p:grpSpPr>
        <p:grpSp>
          <p:nvGrpSpPr>
            <p:cNvPr id="53" name="Группа 56">
              <a:extLst>
                <a:ext uri="{FF2B5EF4-FFF2-40B4-BE49-F238E27FC236}">
                  <a16:creationId xmlns:a16="http://schemas.microsoft.com/office/drawing/2014/main" id="{D1191271-8785-4D9E-97EF-09C0376182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877" y="3439270"/>
              <a:ext cx="3522884" cy="740558"/>
              <a:chOff x="915224" y="3340887"/>
              <a:chExt cx="3522884" cy="544496"/>
            </a:xfrm>
          </p:grpSpPr>
          <p:sp>
            <p:nvSpPr>
              <p:cNvPr id="55" name="Прямоугольник 54">
                <a:extLst>
                  <a:ext uri="{FF2B5EF4-FFF2-40B4-BE49-F238E27FC236}">
                    <a16:creationId xmlns:a16="http://schemas.microsoft.com/office/drawing/2014/main" id="{4AAED59E-BDBF-413D-A2A3-41D7425F22EF}"/>
                  </a:ext>
                </a:extLst>
              </p:cNvPr>
              <p:cNvSpPr/>
              <p:nvPr/>
            </p:nvSpPr>
            <p:spPr>
              <a:xfrm>
                <a:off x="929501" y="3340887"/>
                <a:ext cx="3508607" cy="544326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Прямоугольник 55">
                <a:extLst>
                  <a:ext uri="{FF2B5EF4-FFF2-40B4-BE49-F238E27FC236}">
                    <a16:creationId xmlns:a16="http://schemas.microsoft.com/office/drawing/2014/main" id="{C3C9A7F6-451C-4233-A311-9D64C55650A3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94650" cy="5318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TextBox 60">
                <a:extLst>
                  <a:ext uri="{FF2B5EF4-FFF2-40B4-BE49-F238E27FC236}">
                    <a16:creationId xmlns:a16="http://schemas.microsoft.com/office/drawing/2014/main" id="{A26A76C2-87E3-4242-A591-AF31FB76E6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54" name="Прямоугольник 61">
              <a:extLst>
                <a:ext uri="{FF2B5EF4-FFF2-40B4-BE49-F238E27FC236}">
                  <a16:creationId xmlns:a16="http://schemas.microsoft.com/office/drawing/2014/main" id="{EEB1B635-8391-4A6C-AE71-E919A96B1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136" y="3506314"/>
              <a:ext cx="2834357" cy="666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/>
                <a:t>Комплексная услуга по обучению финансовому планированию бизнеса </a:t>
              </a:r>
              <a:endParaRPr lang="ru-RU" sz="1600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BDDFF635-F2D6-428F-A739-D4575E30D56D}"/>
              </a:ext>
            </a:extLst>
          </p:cNvPr>
          <p:cNvSpPr/>
          <p:nvPr/>
        </p:nvSpPr>
        <p:spPr>
          <a:xfrm>
            <a:off x="746646" y="3623094"/>
            <a:ext cx="52174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по маркетинговому сопровождению бизнеса</a:t>
            </a:r>
          </a:p>
        </p:txBody>
      </p:sp>
      <p:grpSp>
        <p:nvGrpSpPr>
          <p:cNvPr id="46" name="Группа 7">
            <a:extLst>
              <a:ext uri="{FF2B5EF4-FFF2-40B4-BE49-F238E27FC236}">
                <a16:creationId xmlns:a16="http://schemas.microsoft.com/office/drawing/2014/main" id="{5DE2EE24-B6E2-4BAE-8EA8-36BF001BF150}"/>
              </a:ext>
            </a:extLst>
          </p:cNvPr>
          <p:cNvGrpSpPr>
            <a:grpSpLocks/>
          </p:cNvGrpSpPr>
          <p:nvPr/>
        </p:nvGrpSpPr>
        <p:grpSpPr bwMode="auto">
          <a:xfrm>
            <a:off x="288044" y="5110604"/>
            <a:ext cx="5235902" cy="634813"/>
            <a:chOff x="855877" y="3439505"/>
            <a:chExt cx="3548622" cy="1018343"/>
          </a:xfrm>
        </p:grpSpPr>
        <p:grpSp>
          <p:nvGrpSpPr>
            <p:cNvPr id="47" name="Группа 56">
              <a:extLst>
                <a:ext uri="{FF2B5EF4-FFF2-40B4-BE49-F238E27FC236}">
                  <a16:creationId xmlns:a16="http://schemas.microsoft.com/office/drawing/2014/main" id="{1F2131CC-8497-415F-9938-A363F58407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877" y="3439505"/>
              <a:ext cx="3548622" cy="1018343"/>
              <a:chOff x="915224" y="3341057"/>
              <a:chExt cx="3548622" cy="748737"/>
            </a:xfrm>
          </p:grpSpPr>
          <p:sp>
            <p:nvSpPr>
              <p:cNvPr id="59" name="Прямоугольник 58">
                <a:extLst>
                  <a:ext uri="{FF2B5EF4-FFF2-40B4-BE49-F238E27FC236}">
                    <a16:creationId xmlns:a16="http://schemas.microsoft.com/office/drawing/2014/main" id="{913A695A-3576-44F0-A79C-C9C67E60F6EF}"/>
                  </a:ext>
                </a:extLst>
              </p:cNvPr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Прямоугольник 59">
                <a:extLst>
                  <a:ext uri="{FF2B5EF4-FFF2-40B4-BE49-F238E27FC236}">
                    <a16:creationId xmlns:a16="http://schemas.microsoft.com/office/drawing/2014/main" id="{06785AD6-5C66-4BC5-AEDF-B5F84A9BE991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99677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C839DC9-F9E6-4442-AC44-965E648074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49" name="Прямоугольник 61">
              <a:extLst>
                <a:ext uri="{FF2B5EF4-FFF2-40B4-BE49-F238E27FC236}">
                  <a16:creationId xmlns:a16="http://schemas.microsoft.com/office/drawing/2014/main" id="{46C9D59C-82D0-46C8-9A1A-B5E657304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829" y="3753646"/>
              <a:ext cx="2671903" cy="42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1E5C4AAD-0389-40D7-B783-190FE4DD5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46" y="5142080"/>
            <a:ext cx="46734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Aft>
                <a:spcPts val="525"/>
              </a:spcAft>
            </a:pPr>
            <a:r>
              <a:rPr lang="ru-RU" sz="1600" b="1" dirty="0"/>
              <a:t>Комплексная услуга по внедрению </a:t>
            </a:r>
            <a:br>
              <a:rPr lang="ru-RU" sz="1600" b="1" dirty="0"/>
            </a:br>
            <a:r>
              <a:rPr lang="ru-RU" sz="1600" b="1" dirty="0"/>
              <a:t>цифровых сервисов в деятельность МСП</a:t>
            </a:r>
            <a:endParaRPr lang="ru-RU" sz="1600" b="1" dirty="0">
              <a:solidFill>
                <a:srgbClr val="562212"/>
              </a:solidFill>
            </a:endParaRPr>
          </a:p>
        </p:txBody>
      </p:sp>
      <p:grpSp>
        <p:nvGrpSpPr>
          <p:cNvPr id="64" name="Группа 21">
            <a:extLst>
              <a:ext uri="{FF2B5EF4-FFF2-40B4-BE49-F238E27FC236}">
                <a16:creationId xmlns:a16="http://schemas.microsoft.com/office/drawing/2014/main" id="{D79243A7-368F-4C2C-8F9E-2341CE6BF7EB}"/>
              </a:ext>
            </a:extLst>
          </p:cNvPr>
          <p:cNvGrpSpPr>
            <a:grpSpLocks/>
          </p:cNvGrpSpPr>
          <p:nvPr/>
        </p:nvGrpSpPr>
        <p:grpSpPr bwMode="auto">
          <a:xfrm>
            <a:off x="5569947" y="5875597"/>
            <a:ext cx="4872990" cy="921113"/>
            <a:chOff x="891750" y="1615478"/>
            <a:chExt cx="5462145" cy="1052233"/>
          </a:xfrm>
        </p:grpSpPr>
        <p:grpSp>
          <p:nvGrpSpPr>
            <p:cNvPr id="65" name="Группа 8">
              <a:extLst>
                <a:ext uri="{FF2B5EF4-FFF2-40B4-BE49-F238E27FC236}">
                  <a16:creationId xmlns:a16="http://schemas.microsoft.com/office/drawing/2014/main" id="{9CE6F132-DE33-4D29-ABD3-A3993B7BD4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1750" y="1615478"/>
              <a:ext cx="5462145" cy="1052233"/>
              <a:chOff x="951097" y="3340748"/>
              <a:chExt cx="5462145" cy="773654"/>
            </a:xfrm>
          </p:grpSpPr>
          <p:sp>
            <p:nvSpPr>
              <p:cNvPr id="67" name="Прямоугольник 66">
                <a:extLst>
                  <a:ext uri="{FF2B5EF4-FFF2-40B4-BE49-F238E27FC236}">
                    <a16:creationId xmlns:a16="http://schemas.microsoft.com/office/drawing/2014/main" id="{5842F4E6-21E4-45D6-85CE-4063D8201C1E}"/>
                  </a:ext>
                </a:extLst>
              </p:cNvPr>
              <p:cNvSpPr/>
              <p:nvPr/>
            </p:nvSpPr>
            <p:spPr>
              <a:xfrm>
                <a:off x="1443540" y="3340748"/>
                <a:ext cx="4969702" cy="744225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Комплексная услуга РЦИ «Выращивание»</a:t>
                </a:r>
              </a:p>
            </p:txBody>
          </p:sp>
          <p:sp>
            <p:nvSpPr>
              <p:cNvPr id="68" name="Прямоугольник 67">
                <a:extLst>
                  <a:ext uri="{FF2B5EF4-FFF2-40B4-BE49-F238E27FC236}">
                    <a16:creationId xmlns:a16="http://schemas.microsoft.com/office/drawing/2014/main" id="{FEFCD548-9D36-40AE-8897-8874C0C1BF1B}"/>
                  </a:ext>
                </a:extLst>
              </p:cNvPr>
              <p:cNvSpPr/>
              <p:nvPr/>
            </p:nvSpPr>
            <p:spPr>
              <a:xfrm>
                <a:off x="951097" y="3341053"/>
                <a:ext cx="498137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Прямоугольник 50">
              <a:extLst>
                <a:ext uri="{FF2B5EF4-FFF2-40B4-BE49-F238E27FC236}">
                  <a16:creationId xmlns:a16="http://schemas.microsoft.com/office/drawing/2014/main" id="{08329D0E-3974-4FC6-8FC6-FFD77190D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grpSp>
        <p:nvGrpSpPr>
          <p:cNvPr id="75" name="Группа 21">
            <a:extLst>
              <a:ext uri="{FF2B5EF4-FFF2-40B4-BE49-F238E27FC236}">
                <a16:creationId xmlns:a16="http://schemas.microsoft.com/office/drawing/2014/main" id="{03B6F902-D314-46C7-AA86-49975C9258DE}"/>
              </a:ext>
            </a:extLst>
          </p:cNvPr>
          <p:cNvGrpSpPr>
            <a:grpSpLocks/>
          </p:cNvGrpSpPr>
          <p:nvPr/>
        </p:nvGrpSpPr>
        <p:grpSpPr bwMode="auto">
          <a:xfrm>
            <a:off x="270919" y="5868211"/>
            <a:ext cx="5462713" cy="922337"/>
            <a:chOff x="894262" y="1615892"/>
            <a:chExt cx="5179545" cy="1051818"/>
          </a:xfrm>
        </p:grpSpPr>
        <p:grpSp>
          <p:nvGrpSpPr>
            <p:cNvPr id="76" name="Группа 8">
              <a:extLst>
                <a:ext uri="{FF2B5EF4-FFF2-40B4-BE49-F238E27FC236}">
                  <a16:creationId xmlns:a16="http://schemas.microsoft.com/office/drawing/2014/main" id="{D12E7C5F-10DE-45DF-9B50-D518EE4681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4262" y="1615892"/>
              <a:ext cx="4969702" cy="1051818"/>
              <a:chOff x="953609" y="3341053"/>
              <a:chExt cx="4969702" cy="773349"/>
            </a:xfrm>
          </p:grpSpPr>
          <p:sp>
            <p:nvSpPr>
              <p:cNvPr id="78" name="Прямоугольник 77">
                <a:extLst>
                  <a:ext uri="{FF2B5EF4-FFF2-40B4-BE49-F238E27FC236}">
                    <a16:creationId xmlns:a16="http://schemas.microsoft.com/office/drawing/2014/main" id="{921E1465-86B5-48DD-8292-8ACA890E45CD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79" name="Прямоугольник 78">
                <a:extLst>
                  <a:ext uri="{FF2B5EF4-FFF2-40B4-BE49-F238E27FC236}">
                    <a16:creationId xmlns:a16="http://schemas.microsoft.com/office/drawing/2014/main" id="{39B03ECE-183E-4C04-B144-9B74FCC6778C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19686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7" name="Прямоугольник 50">
              <a:extLst>
                <a:ext uri="{FF2B5EF4-FFF2-40B4-BE49-F238E27FC236}">
                  <a16:creationId xmlns:a16="http://schemas.microsoft.com/office/drawing/2014/main" id="{CAC8390D-9616-44DB-977F-41BCF9BEA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E9FD728D-CD52-413D-95ED-181CC87543FC}"/>
              </a:ext>
            </a:extLst>
          </p:cNvPr>
          <p:cNvSpPr/>
          <p:nvPr/>
        </p:nvSpPr>
        <p:spPr>
          <a:xfrm>
            <a:off x="752634" y="5900688"/>
            <a:ext cx="4365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по созданию нового и(или) усовершенствованию имеющегося продукта</a:t>
            </a:r>
          </a:p>
        </p:txBody>
      </p:sp>
      <p:grpSp>
        <p:nvGrpSpPr>
          <p:cNvPr id="86" name="Группа 21">
            <a:extLst>
              <a:ext uri="{FF2B5EF4-FFF2-40B4-BE49-F238E27FC236}">
                <a16:creationId xmlns:a16="http://schemas.microsoft.com/office/drawing/2014/main" id="{6C549355-0C38-47E3-8877-82EF024C0648}"/>
              </a:ext>
            </a:extLst>
          </p:cNvPr>
          <p:cNvGrpSpPr>
            <a:grpSpLocks/>
          </p:cNvGrpSpPr>
          <p:nvPr/>
        </p:nvGrpSpPr>
        <p:grpSpPr bwMode="auto">
          <a:xfrm>
            <a:off x="5595206" y="1824779"/>
            <a:ext cx="5095904" cy="584775"/>
            <a:chOff x="841313" y="1615892"/>
            <a:chExt cx="5232494" cy="1051818"/>
          </a:xfrm>
        </p:grpSpPr>
        <p:grpSp>
          <p:nvGrpSpPr>
            <p:cNvPr id="87" name="Группа 8">
              <a:extLst>
                <a:ext uri="{FF2B5EF4-FFF2-40B4-BE49-F238E27FC236}">
                  <a16:creationId xmlns:a16="http://schemas.microsoft.com/office/drawing/2014/main" id="{C1ECB91B-AA7B-473D-93D2-F33F811F9F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1313" y="1615892"/>
              <a:ext cx="5022651" cy="1051818"/>
              <a:chOff x="900660" y="3341053"/>
              <a:chExt cx="5022651" cy="773349"/>
            </a:xfrm>
          </p:grpSpPr>
          <p:sp>
            <p:nvSpPr>
              <p:cNvPr id="89" name="Прямоугольник 88">
                <a:extLst>
                  <a:ext uri="{FF2B5EF4-FFF2-40B4-BE49-F238E27FC236}">
                    <a16:creationId xmlns:a16="http://schemas.microsoft.com/office/drawing/2014/main" id="{A48820D8-43DB-46F6-9E5B-E792CC512DC6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90" name="Прямоугольник 89">
                <a:extLst>
                  <a:ext uri="{FF2B5EF4-FFF2-40B4-BE49-F238E27FC236}">
                    <a16:creationId xmlns:a16="http://schemas.microsoft.com/office/drawing/2014/main" id="{38A8D22D-CF09-4FC9-8FE6-60FAD1A12242}"/>
                  </a:ext>
                </a:extLst>
              </p:cNvPr>
              <p:cNvSpPr/>
              <p:nvPr/>
            </p:nvSpPr>
            <p:spPr>
              <a:xfrm>
                <a:off x="900660" y="3341053"/>
                <a:ext cx="491454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88" name="Прямоугольник 50">
              <a:extLst>
                <a:ext uri="{FF2B5EF4-FFF2-40B4-BE49-F238E27FC236}">
                  <a16:creationId xmlns:a16="http://schemas.microsoft.com/office/drawing/2014/main" id="{440BE387-4EEE-40F2-93F9-7747CF713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A6D991E3-B6E7-4447-B4A4-9A8A46E2B951}"/>
              </a:ext>
            </a:extLst>
          </p:cNvPr>
          <p:cNvSpPr/>
          <p:nvPr/>
        </p:nvSpPr>
        <p:spPr>
          <a:xfrm>
            <a:off x="6073832" y="1791421"/>
            <a:ext cx="43657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</a:t>
            </a:r>
            <a:br>
              <a:rPr lang="ru-RU" sz="1600" b="1" dirty="0"/>
            </a:br>
            <a:r>
              <a:rPr lang="ru-RU" sz="1600" b="1" dirty="0"/>
              <a:t>по модернизации производства</a:t>
            </a:r>
          </a:p>
        </p:txBody>
      </p:sp>
      <p:grpSp>
        <p:nvGrpSpPr>
          <p:cNvPr id="92" name="Группа 21">
            <a:extLst>
              <a:ext uri="{FF2B5EF4-FFF2-40B4-BE49-F238E27FC236}">
                <a16:creationId xmlns:a16="http://schemas.microsoft.com/office/drawing/2014/main" id="{9495E5E0-A835-40A0-99CB-FC65CC6640D9}"/>
              </a:ext>
            </a:extLst>
          </p:cNvPr>
          <p:cNvGrpSpPr>
            <a:grpSpLocks/>
          </p:cNvGrpSpPr>
          <p:nvPr/>
        </p:nvGrpSpPr>
        <p:grpSpPr bwMode="auto">
          <a:xfrm>
            <a:off x="5621237" y="2475889"/>
            <a:ext cx="5047118" cy="762789"/>
            <a:chOff x="891406" y="1615892"/>
            <a:chExt cx="5182401" cy="1051818"/>
          </a:xfrm>
        </p:grpSpPr>
        <p:grpSp>
          <p:nvGrpSpPr>
            <p:cNvPr id="93" name="Группа 8">
              <a:extLst>
                <a:ext uri="{FF2B5EF4-FFF2-40B4-BE49-F238E27FC236}">
                  <a16:creationId xmlns:a16="http://schemas.microsoft.com/office/drawing/2014/main" id="{BDA20B50-7FBB-488D-91DD-9152B42771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1406" y="1615892"/>
              <a:ext cx="4972558" cy="1051818"/>
              <a:chOff x="950753" y="3341053"/>
              <a:chExt cx="4972558" cy="773349"/>
            </a:xfrm>
          </p:grpSpPr>
          <p:sp>
            <p:nvSpPr>
              <p:cNvPr id="95" name="Прямоугольник 94">
                <a:extLst>
                  <a:ext uri="{FF2B5EF4-FFF2-40B4-BE49-F238E27FC236}">
                    <a16:creationId xmlns:a16="http://schemas.microsoft.com/office/drawing/2014/main" id="{A3D410D3-D126-48B8-8971-B3380F195F0A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96" name="Прямоугольник 95">
                <a:extLst>
                  <a:ext uri="{FF2B5EF4-FFF2-40B4-BE49-F238E27FC236}">
                    <a16:creationId xmlns:a16="http://schemas.microsoft.com/office/drawing/2014/main" id="{D122218D-2891-4B9C-B7E9-FE1C35AC5C9E}"/>
                  </a:ext>
                </a:extLst>
              </p:cNvPr>
              <p:cNvSpPr/>
              <p:nvPr/>
            </p:nvSpPr>
            <p:spPr>
              <a:xfrm>
                <a:off x="950753" y="3341053"/>
                <a:ext cx="440974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94" name="Прямоугольник 50">
              <a:extLst>
                <a:ext uri="{FF2B5EF4-FFF2-40B4-BE49-F238E27FC236}">
                  <a16:creationId xmlns:a16="http://schemas.microsoft.com/office/drawing/2014/main" id="{2CC2CE98-5CE7-4F7F-B989-4A1A76CCE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CD559099-A048-40CE-8EAF-FA9873068E04}"/>
              </a:ext>
            </a:extLst>
          </p:cNvPr>
          <p:cNvSpPr/>
          <p:nvPr/>
        </p:nvSpPr>
        <p:spPr>
          <a:xfrm>
            <a:off x="6073831" y="2442658"/>
            <a:ext cx="4365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</a:t>
            </a:r>
            <a:br>
              <a:rPr lang="ru-RU" sz="1600" b="1" dirty="0"/>
            </a:br>
            <a:r>
              <a:rPr lang="ru-RU" sz="1600" b="1" dirty="0"/>
              <a:t>по повышению производительности труда</a:t>
            </a:r>
          </a:p>
        </p:txBody>
      </p:sp>
      <p:grpSp>
        <p:nvGrpSpPr>
          <p:cNvPr id="98" name="Группа 21">
            <a:extLst>
              <a:ext uri="{FF2B5EF4-FFF2-40B4-BE49-F238E27FC236}">
                <a16:creationId xmlns:a16="http://schemas.microsoft.com/office/drawing/2014/main" id="{1CF36A0D-D6DF-4418-B1D5-21C423510D63}"/>
              </a:ext>
            </a:extLst>
          </p:cNvPr>
          <p:cNvGrpSpPr>
            <a:grpSpLocks/>
          </p:cNvGrpSpPr>
          <p:nvPr/>
        </p:nvGrpSpPr>
        <p:grpSpPr bwMode="auto">
          <a:xfrm>
            <a:off x="5595206" y="3314060"/>
            <a:ext cx="5044337" cy="762789"/>
            <a:chOff x="894262" y="1615892"/>
            <a:chExt cx="5179545" cy="1051818"/>
          </a:xfrm>
        </p:grpSpPr>
        <p:grpSp>
          <p:nvGrpSpPr>
            <p:cNvPr id="99" name="Группа 8">
              <a:extLst>
                <a:ext uri="{FF2B5EF4-FFF2-40B4-BE49-F238E27FC236}">
                  <a16:creationId xmlns:a16="http://schemas.microsoft.com/office/drawing/2014/main" id="{A26A5D64-868D-460A-A583-BC388FC88E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4262" y="1615892"/>
              <a:ext cx="4969702" cy="1051818"/>
              <a:chOff x="953609" y="3341053"/>
              <a:chExt cx="4969702" cy="773349"/>
            </a:xfrm>
          </p:grpSpPr>
          <p:sp>
            <p:nvSpPr>
              <p:cNvPr id="101" name="Прямоугольник 100">
                <a:extLst>
                  <a:ext uri="{FF2B5EF4-FFF2-40B4-BE49-F238E27FC236}">
                    <a16:creationId xmlns:a16="http://schemas.microsoft.com/office/drawing/2014/main" id="{7743B46C-25A0-4D59-A487-1256351B6924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102" name="Прямоугольник 101">
                <a:extLst>
                  <a:ext uri="{FF2B5EF4-FFF2-40B4-BE49-F238E27FC236}">
                    <a16:creationId xmlns:a16="http://schemas.microsoft.com/office/drawing/2014/main" id="{BD1079FB-455F-4646-BF8F-B7C2CC44BC94}"/>
                  </a:ext>
                </a:extLst>
              </p:cNvPr>
              <p:cNvSpPr/>
              <p:nvPr/>
            </p:nvSpPr>
            <p:spPr>
              <a:xfrm>
                <a:off x="958219" y="3341053"/>
                <a:ext cx="440975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00" name="Прямоугольник 50">
              <a:extLst>
                <a:ext uri="{FF2B5EF4-FFF2-40B4-BE49-F238E27FC236}">
                  <a16:creationId xmlns:a16="http://schemas.microsoft.com/office/drawing/2014/main" id="{E36E7879-F075-4024-81AA-76B221B53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103" name="Прямоугольник 102">
            <a:extLst>
              <a:ext uri="{FF2B5EF4-FFF2-40B4-BE49-F238E27FC236}">
                <a16:creationId xmlns:a16="http://schemas.microsoft.com/office/drawing/2014/main" id="{E3019DFD-8D8F-417E-8CD5-140E0A6DEA7F}"/>
              </a:ext>
            </a:extLst>
          </p:cNvPr>
          <p:cNvSpPr/>
          <p:nvPr/>
        </p:nvSpPr>
        <p:spPr>
          <a:xfrm>
            <a:off x="6043226" y="3313558"/>
            <a:ext cx="43308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</a:t>
            </a:r>
            <a:br>
              <a:rPr lang="ru-RU" sz="1600" b="1" dirty="0"/>
            </a:br>
            <a:r>
              <a:rPr lang="ru-RU" sz="1600" b="1" dirty="0"/>
              <a:t>по позиционированию и продвижению новых видов продукции</a:t>
            </a:r>
          </a:p>
        </p:txBody>
      </p:sp>
      <p:grpSp>
        <p:nvGrpSpPr>
          <p:cNvPr id="105" name="Группа 21">
            <a:extLst>
              <a:ext uri="{FF2B5EF4-FFF2-40B4-BE49-F238E27FC236}">
                <a16:creationId xmlns:a16="http://schemas.microsoft.com/office/drawing/2014/main" id="{60132A4C-C825-4853-B530-31ECBD617474}"/>
              </a:ext>
            </a:extLst>
          </p:cNvPr>
          <p:cNvGrpSpPr>
            <a:grpSpLocks/>
          </p:cNvGrpSpPr>
          <p:nvPr/>
        </p:nvGrpSpPr>
        <p:grpSpPr bwMode="auto">
          <a:xfrm>
            <a:off x="5569947" y="4163458"/>
            <a:ext cx="5069596" cy="762789"/>
            <a:chOff x="868326" y="1615892"/>
            <a:chExt cx="5205481" cy="1051818"/>
          </a:xfrm>
        </p:grpSpPr>
        <p:grpSp>
          <p:nvGrpSpPr>
            <p:cNvPr id="106" name="Группа 8">
              <a:extLst>
                <a:ext uri="{FF2B5EF4-FFF2-40B4-BE49-F238E27FC236}">
                  <a16:creationId xmlns:a16="http://schemas.microsoft.com/office/drawing/2014/main" id="{C47A6B59-AC24-4273-8C87-689BD0D0B2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8326" y="1615892"/>
              <a:ext cx="4995638" cy="1051818"/>
              <a:chOff x="927673" y="3341053"/>
              <a:chExt cx="4995638" cy="773349"/>
            </a:xfrm>
          </p:grpSpPr>
          <p:sp>
            <p:nvSpPr>
              <p:cNvPr id="108" name="Прямоугольник 107">
                <a:extLst>
                  <a:ext uri="{FF2B5EF4-FFF2-40B4-BE49-F238E27FC236}">
                    <a16:creationId xmlns:a16="http://schemas.microsoft.com/office/drawing/2014/main" id="{27270DD8-F0AF-4118-8908-D596754212E5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109" name="Прямоугольник 108">
                <a:extLst>
                  <a:ext uri="{FF2B5EF4-FFF2-40B4-BE49-F238E27FC236}">
                    <a16:creationId xmlns:a16="http://schemas.microsoft.com/office/drawing/2014/main" id="{80021F5D-FC44-4EB6-B92E-9605D58BBADF}"/>
                  </a:ext>
                </a:extLst>
              </p:cNvPr>
              <p:cNvSpPr/>
              <p:nvPr/>
            </p:nvSpPr>
            <p:spPr>
              <a:xfrm>
                <a:off x="927673" y="3341053"/>
                <a:ext cx="445622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07" name="Прямоугольник 50">
              <a:extLst>
                <a:ext uri="{FF2B5EF4-FFF2-40B4-BE49-F238E27FC236}">
                  <a16:creationId xmlns:a16="http://schemas.microsoft.com/office/drawing/2014/main" id="{97A90CD7-A179-44D0-986D-175D385CF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110" name="Прямоугольник 109">
            <a:extLst>
              <a:ext uri="{FF2B5EF4-FFF2-40B4-BE49-F238E27FC236}">
                <a16:creationId xmlns:a16="http://schemas.microsoft.com/office/drawing/2014/main" id="{2BB1B406-ED5A-4343-85F7-5F6D294C0282}"/>
              </a:ext>
            </a:extLst>
          </p:cNvPr>
          <p:cNvSpPr/>
          <p:nvPr/>
        </p:nvSpPr>
        <p:spPr>
          <a:xfrm>
            <a:off x="6043226" y="4148796"/>
            <a:ext cx="4365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</a:t>
            </a:r>
            <a:br>
              <a:rPr lang="ru-RU" sz="1600" b="1" dirty="0"/>
            </a:br>
            <a:r>
              <a:rPr lang="ru-RU" sz="1600" b="1" dirty="0"/>
              <a:t>по разработке документации для инвестиционных проектов</a:t>
            </a:r>
          </a:p>
        </p:txBody>
      </p:sp>
      <p:grpSp>
        <p:nvGrpSpPr>
          <p:cNvPr id="111" name="Группа 21">
            <a:extLst>
              <a:ext uri="{FF2B5EF4-FFF2-40B4-BE49-F238E27FC236}">
                <a16:creationId xmlns:a16="http://schemas.microsoft.com/office/drawing/2014/main" id="{A118A659-0C98-44A0-8CB8-CA5C2254CCA3}"/>
              </a:ext>
            </a:extLst>
          </p:cNvPr>
          <p:cNvGrpSpPr>
            <a:grpSpLocks/>
          </p:cNvGrpSpPr>
          <p:nvPr/>
        </p:nvGrpSpPr>
        <p:grpSpPr bwMode="auto">
          <a:xfrm>
            <a:off x="5569947" y="5046207"/>
            <a:ext cx="5046578" cy="762789"/>
            <a:chOff x="891961" y="1615892"/>
            <a:chExt cx="5181846" cy="1051818"/>
          </a:xfrm>
        </p:grpSpPr>
        <p:grpSp>
          <p:nvGrpSpPr>
            <p:cNvPr id="112" name="Группа 8">
              <a:extLst>
                <a:ext uri="{FF2B5EF4-FFF2-40B4-BE49-F238E27FC236}">
                  <a16:creationId xmlns:a16="http://schemas.microsoft.com/office/drawing/2014/main" id="{2F33643F-DB98-4196-A5E9-738E652E98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1961" y="1615892"/>
              <a:ext cx="4972003" cy="1051818"/>
              <a:chOff x="951308" y="3341053"/>
              <a:chExt cx="4972003" cy="773349"/>
            </a:xfrm>
          </p:grpSpPr>
          <p:sp>
            <p:nvSpPr>
              <p:cNvPr id="114" name="Прямоугольник 113">
                <a:extLst>
                  <a:ext uri="{FF2B5EF4-FFF2-40B4-BE49-F238E27FC236}">
                    <a16:creationId xmlns:a16="http://schemas.microsoft.com/office/drawing/2014/main" id="{6DFFE7FE-EC51-4BD6-9408-DC57C38187C8}"/>
                  </a:ext>
                </a:extLst>
              </p:cNvPr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6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</a:t>
                </a:r>
              </a:p>
            </p:txBody>
          </p:sp>
          <p:sp>
            <p:nvSpPr>
              <p:cNvPr id="115" name="Прямоугольник 114">
                <a:extLst>
                  <a:ext uri="{FF2B5EF4-FFF2-40B4-BE49-F238E27FC236}">
                    <a16:creationId xmlns:a16="http://schemas.microsoft.com/office/drawing/2014/main" id="{6D18F1C5-388A-4BB1-9BD1-9BECA7F7C4DA}"/>
                  </a:ext>
                </a:extLst>
              </p:cNvPr>
              <p:cNvSpPr/>
              <p:nvPr/>
            </p:nvSpPr>
            <p:spPr>
              <a:xfrm>
                <a:off x="951308" y="3341053"/>
                <a:ext cx="456319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3" name="Прямоугольник 50">
              <a:extLst>
                <a:ext uri="{FF2B5EF4-FFF2-40B4-BE49-F238E27FC236}">
                  <a16:creationId xmlns:a16="http://schemas.microsoft.com/office/drawing/2014/main" id="{E17FB4EE-C780-4CEC-B002-6E47D1008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562" y="1948408"/>
              <a:ext cx="4478245" cy="421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endParaRPr lang="ru-RU" b="1" dirty="0">
                <a:solidFill>
                  <a:srgbClr val="562212"/>
                </a:solidFill>
              </a:endParaRPr>
            </a:p>
          </p:txBody>
        </p:sp>
      </p:grpSp>
      <p:sp>
        <p:nvSpPr>
          <p:cNvPr id="116" name="Прямоугольник 115">
            <a:extLst>
              <a:ext uri="{FF2B5EF4-FFF2-40B4-BE49-F238E27FC236}">
                <a16:creationId xmlns:a16="http://schemas.microsoft.com/office/drawing/2014/main" id="{147DAEB7-DBF7-4358-B544-C80948556ACB}"/>
              </a:ext>
            </a:extLst>
          </p:cNvPr>
          <p:cNvSpPr/>
          <p:nvPr/>
        </p:nvSpPr>
        <p:spPr>
          <a:xfrm>
            <a:off x="6029160" y="5098779"/>
            <a:ext cx="43657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Комплексная услуга РЦИ </a:t>
            </a:r>
            <a:br>
              <a:rPr lang="ru-RU" sz="1600" b="1" dirty="0"/>
            </a:br>
            <a:r>
              <a:rPr lang="ru-RU" sz="1600" b="1" dirty="0"/>
              <a:t>по </a:t>
            </a:r>
            <a:r>
              <a:rPr lang="ru-RU" sz="1600" b="1" dirty="0" err="1"/>
              <a:t>скоринговой</a:t>
            </a:r>
            <a:r>
              <a:rPr lang="ru-RU" sz="1600" b="1" dirty="0"/>
              <a:t> оценке</a:t>
            </a:r>
          </a:p>
        </p:txBody>
      </p:sp>
      <p:sp>
        <p:nvSpPr>
          <p:cNvPr id="118" name="Овал 117">
            <a:extLst>
              <a:ext uri="{FF2B5EF4-FFF2-40B4-BE49-F238E27FC236}">
                <a16:creationId xmlns:a16="http://schemas.microsoft.com/office/drawing/2014/main" id="{0854DF09-991E-4250-B65E-AF35343B6CBD}"/>
              </a:ext>
            </a:extLst>
          </p:cNvPr>
          <p:cNvSpPr/>
          <p:nvPr/>
        </p:nvSpPr>
        <p:spPr>
          <a:xfrm>
            <a:off x="8531912" y="6470227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9" name="Овал 118">
            <a:extLst>
              <a:ext uri="{FF2B5EF4-FFF2-40B4-BE49-F238E27FC236}">
                <a16:creationId xmlns:a16="http://schemas.microsoft.com/office/drawing/2014/main" id="{1D48B85A-F65F-49C3-9D74-45DC9BD38A08}"/>
              </a:ext>
            </a:extLst>
          </p:cNvPr>
          <p:cNvSpPr/>
          <p:nvPr/>
        </p:nvSpPr>
        <p:spPr>
          <a:xfrm>
            <a:off x="6670957" y="697807"/>
            <a:ext cx="842224" cy="835529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7846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6">
            <a:extLst>
              <a:ext uri="{FF2B5EF4-FFF2-40B4-BE49-F238E27FC236}">
                <a16:creationId xmlns:a16="http://schemas.microsoft.com/office/drawing/2014/main" id="{F9C70E62-58C8-4894-A250-83067E068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074" y="5334520"/>
            <a:ext cx="4534639" cy="1076022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/>
            <a:endParaRPr lang="ru-RU" sz="1600" b="1" dirty="0">
              <a:solidFill>
                <a:srgbClr val="562212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656878" y="2096687"/>
            <a:ext cx="4541602" cy="864266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27075" y="1079929"/>
            <a:ext cx="8139113" cy="458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Гранты молодым предпринимателям</a:t>
            </a:r>
          </a:p>
        </p:txBody>
      </p:sp>
      <p:grpSp>
        <p:nvGrpSpPr>
          <p:cNvPr id="29700" name="Группа 2"/>
          <p:cNvGrpSpPr>
            <a:grpSpLocks/>
          </p:cNvGrpSpPr>
          <p:nvPr/>
        </p:nvGrpSpPr>
        <p:grpSpPr bwMode="auto">
          <a:xfrm>
            <a:off x="655783" y="2096687"/>
            <a:ext cx="4536930" cy="3068324"/>
            <a:chOff x="688550" y="2132309"/>
            <a:chExt cx="6879506" cy="2300534"/>
          </a:xfrm>
        </p:grpSpPr>
        <p:sp>
          <p:nvSpPr>
            <p:cNvPr id="29708" name="Прямоугольник 6"/>
            <p:cNvSpPr>
              <a:spLocks noChangeArrowheads="1"/>
            </p:cNvSpPr>
            <p:nvPr/>
          </p:nvSpPr>
          <p:spPr bwMode="auto">
            <a:xfrm>
              <a:off x="692024" y="2132309"/>
              <a:ext cx="6876032" cy="648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Молодые люди в возрасте 14-25 лет</a:t>
              </a:r>
            </a:p>
          </p:txBody>
        </p:sp>
        <p:sp>
          <p:nvSpPr>
            <p:cNvPr id="29709" name="Прямоугольник 8"/>
            <p:cNvSpPr>
              <a:spLocks noChangeArrowheads="1"/>
            </p:cNvSpPr>
            <p:nvPr/>
          </p:nvSpPr>
          <p:spPr bwMode="auto">
            <a:xfrm>
              <a:off x="688550" y="2957864"/>
              <a:ext cx="6854699" cy="648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Индивидуальные предприниматели и юридические лица (доля участия </a:t>
              </a:r>
              <a:r>
                <a:rPr lang="en-US" sz="1600" b="1" dirty="0">
                  <a:solidFill>
                    <a:srgbClr val="562212"/>
                  </a:solidFill>
                </a:rPr>
                <a:t>&gt; </a:t>
              </a:r>
              <a:r>
                <a:rPr lang="ru-RU" sz="1600" b="1" dirty="0">
                  <a:solidFill>
                    <a:srgbClr val="562212"/>
                  </a:solidFill>
                </a:rPr>
                <a:t>50%)</a:t>
              </a:r>
            </a:p>
          </p:txBody>
        </p:sp>
        <p:sp>
          <p:nvSpPr>
            <p:cNvPr id="29710" name="Прямоугольник 9"/>
            <p:cNvSpPr>
              <a:spLocks noChangeArrowheads="1"/>
            </p:cNvSpPr>
            <p:nvPr/>
          </p:nvSpPr>
          <p:spPr bwMode="auto">
            <a:xfrm>
              <a:off x="688550" y="3784843"/>
              <a:ext cx="6832392" cy="648000"/>
            </a:xfrm>
            <a:prstGeom prst="rect">
              <a:avLst/>
            </a:prstGeom>
            <a:solidFill>
              <a:srgbClr val="F5F1E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marL="358775"/>
              <a:r>
                <a:rPr lang="ru-RU" sz="1600" b="1" dirty="0">
                  <a:solidFill>
                    <a:srgbClr val="562212"/>
                  </a:solidFill>
                </a:rPr>
                <a:t>Обучающие программы для начинающих или действующих предпринимателей</a:t>
              </a:r>
            </a:p>
          </p:txBody>
        </p:sp>
      </p:grpSp>
      <p:sp>
        <p:nvSpPr>
          <p:cNvPr id="29707" name="Прямоугольник 2"/>
          <p:cNvSpPr>
            <a:spLocks noChangeArrowheads="1"/>
          </p:cNvSpPr>
          <p:nvPr/>
        </p:nvSpPr>
        <p:spPr bwMode="auto">
          <a:xfrm>
            <a:off x="4542222" y="2344154"/>
            <a:ext cx="67709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гранта: 100 – 500 тыс. рублей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64A679D-E7E6-4D16-B27B-191BB40E657A}"/>
              </a:ext>
            </a:extLst>
          </p:cNvPr>
          <p:cNvSpPr/>
          <p:nvPr/>
        </p:nvSpPr>
        <p:spPr>
          <a:xfrm>
            <a:off x="5656878" y="3197766"/>
            <a:ext cx="4541602" cy="864266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Прямоугольник 2">
            <a:extLst>
              <a:ext uri="{FF2B5EF4-FFF2-40B4-BE49-F238E27FC236}">
                <a16:creationId xmlns:a16="http://schemas.microsoft.com/office/drawing/2014/main" id="{EC46D737-1D4E-4FF0-8CA5-77921D2FB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222" y="3378725"/>
            <a:ext cx="67709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Софинансирование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25%</a:t>
            </a:r>
          </a:p>
        </p:txBody>
      </p:sp>
      <p:sp>
        <p:nvSpPr>
          <p:cNvPr id="21" name="Прямоугольник 1">
            <a:extLst>
              <a:ext uri="{FF2B5EF4-FFF2-40B4-BE49-F238E27FC236}">
                <a16:creationId xmlns:a16="http://schemas.microsoft.com/office/drawing/2014/main" id="{2D362A84-0AE7-4BBA-94AA-3B20230F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71" y="5352541"/>
            <a:ext cx="45058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Тренинги и программы Корпорации МСП («Азбука предпринимателя», «Школа предпринимательства» и другие)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500" b="1" dirty="0">
                <a:solidFill>
                  <a:srgbClr val="654B43"/>
                </a:solidFill>
              </a:rPr>
              <a:t>Акселерационные программы</a:t>
            </a:r>
          </a:p>
          <a:p>
            <a:pPr marL="285750" indent="-285750"/>
            <a:endParaRPr lang="ru-RU" sz="1200" b="1" dirty="0">
              <a:solidFill>
                <a:srgbClr val="654B43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9F531CF-5A89-4707-82D4-1100F719FF80}"/>
              </a:ext>
            </a:extLst>
          </p:cNvPr>
          <p:cNvSpPr/>
          <p:nvPr/>
        </p:nvSpPr>
        <p:spPr>
          <a:xfrm>
            <a:off x="5656878" y="4300745"/>
            <a:ext cx="4541602" cy="864266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7" name="Прямоугольник 2">
            <a:extLst>
              <a:ext uri="{FF2B5EF4-FFF2-40B4-BE49-F238E27FC236}">
                <a16:creationId xmlns:a16="http://schemas.microsoft.com/office/drawing/2014/main" id="{74E8FB48-29A2-4529-91D0-D385E5A86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222" y="4392235"/>
            <a:ext cx="67709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расходов</a:t>
            </a:r>
            <a:b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реализацию бизнес-проекта</a:t>
            </a: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5553EEE1-978D-4471-A297-802366FBE5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92713" y="3627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2ECE4C-AF26-4023-A492-C02A2C031B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865" y="5615772"/>
            <a:ext cx="1653309" cy="1530751"/>
          </a:xfrm>
          <a:prstGeom prst="rect">
            <a:avLst/>
          </a:prstGeom>
        </p:spPr>
      </p:pic>
      <p:sp>
        <p:nvSpPr>
          <p:cNvPr id="22" name="Овал 21">
            <a:extLst>
              <a:ext uri="{FF2B5EF4-FFF2-40B4-BE49-F238E27FC236}">
                <a16:creationId xmlns:a16="http://schemas.microsoft.com/office/drawing/2014/main" id="{DEFE2035-48C3-48FD-B405-6A63DAAC3532}"/>
              </a:ext>
            </a:extLst>
          </p:cNvPr>
          <p:cNvSpPr/>
          <p:nvPr/>
        </p:nvSpPr>
        <p:spPr>
          <a:xfrm>
            <a:off x="4699431" y="6140872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17577892-FE07-4776-8905-1F9C5322C4E3}"/>
              </a:ext>
            </a:extLst>
          </p:cNvPr>
          <p:cNvSpPr/>
          <p:nvPr/>
        </p:nvSpPr>
        <p:spPr>
          <a:xfrm>
            <a:off x="8131753" y="1096056"/>
            <a:ext cx="842224" cy="835529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78BAD968-D935-4042-A756-14531FFEB87A}"/>
              </a:ext>
            </a:extLst>
          </p:cNvPr>
          <p:cNvSpPr/>
          <p:nvPr/>
        </p:nvSpPr>
        <p:spPr>
          <a:xfrm>
            <a:off x="619286" y="834383"/>
            <a:ext cx="842224" cy="835529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5210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Рисунок 14">
            <a:extLst>
              <a:ext uri="{FF2B5EF4-FFF2-40B4-BE49-F238E27FC236}">
                <a16:creationId xmlns:a16="http://schemas.microsoft.com/office/drawing/2014/main" id="{FB997BFB-A5D2-4329-A7AF-D7B4D12E1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6" r="218" b="-2"/>
          <a:stretch>
            <a:fillRect/>
          </a:stretch>
        </p:blipFill>
        <p:spPr bwMode="auto">
          <a:xfrm>
            <a:off x="73025" y="530225"/>
            <a:ext cx="2322513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4" name="Группа 21">
            <a:extLst>
              <a:ext uri="{FF2B5EF4-FFF2-40B4-BE49-F238E27FC236}">
                <a16:creationId xmlns:a16="http://schemas.microsoft.com/office/drawing/2014/main" id="{E2B4BB94-44FE-4E75-A512-AE562F5B3341}"/>
              </a:ext>
            </a:extLst>
          </p:cNvPr>
          <p:cNvGrpSpPr>
            <a:grpSpLocks/>
          </p:cNvGrpSpPr>
          <p:nvPr/>
        </p:nvGrpSpPr>
        <p:grpSpPr bwMode="auto">
          <a:xfrm>
            <a:off x="289232" y="2377965"/>
            <a:ext cx="10070457" cy="1399660"/>
            <a:chOff x="855875" y="1327277"/>
            <a:chExt cx="5266621" cy="1426963"/>
          </a:xfrm>
        </p:grpSpPr>
        <p:grpSp>
          <p:nvGrpSpPr>
            <p:cNvPr id="29729" name="Группа 8">
              <a:extLst>
                <a:ext uri="{FF2B5EF4-FFF2-40B4-BE49-F238E27FC236}">
                  <a16:creationId xmlns:a16="http://schemas.microsoft.com/office/drawing/2014/main" id="{3024EAE1-6CEE-47A3-BF20-884A8C4A35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875" y="1327277"/>
              <a:ext cx="5056818" cy="1426963"/>
              <a:chOff x="915222" y="3128850"/>
              <a:chExt cx="5056818" cy="1049175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8B52E21-C85E-49C1-856F-255AAE079479}"/>
                  </a:ext>
                </a:extLst>
              </p:cNvPr>
              <p:cNvSpPr/>
              <p:nvPr/>
            </p:nvSpPr>
            <p:spPr>
              <a:xfrm>
                <a:off x="915222" y="3128850"/>
                <a:ext cx="5056818" cy="1049175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451A4E6F-BB00-4E0B-855D-5ECB5BE8DDA1}"/>
                  </a:ext>
                </a:extLst>
              </p:cNvPr>
              <p:cNvSpPr/>
              <p:nvPr/>
            </p:nvSpPr>
            <p:spPr>
              <a:xfrm>
                <a:off x="920953" y="3128851"/>
                <a:ext cx="342845" cy="1049174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9730" name="Прямоугольник 50">
              <a:extLst>
                <a:ext uri="{FF2B5EF4-FFF2-40B4-BE49-F238E27FC236}">
                  <a16:creationId xmlns:a16="http://schemas.microsoft.com/office/drawing/2014/main" id="{8B144F22-7D12-42A3-9402-B19880F64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39" y="1419248"/>
              <a:ext cx="4808057" cy="788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endParaRPr lang="ru-RU" altLang="ru-RU" sz="1600" b="1" dirty="0">
                <a:solidFill>
                  <a:srgbClr val="562212"/>
                </a:solidFill>
              </a:endParaRPr>
            </a:p>
          </p:txBody>
        </p:sp>
      </p:grpSp>
      <p:grpSp>
        <p:nvGrpSpPr>
          <p:cNvPr id="29705" name="Группа 20">
            <a:extLst>
              <a:ext uri="{FF2B5EF4-FFF2-40B4-BE49-F238E27FC236}">
                <a16:creationId xmlns:a16="http://schemas.microsoft.com/office/drawing/2014/main" id="{8CCBEE87-6D91-4A27-838A-846619185420}"/>
              </a:ext>
            </a:extLst>
          </p:cNvPr>
          <p:cNvGrpSpPr>
            <a:grpSpLocks/>
          </p:cNvGrpSpPr>
          <p:nvPr/>
        </p:nvGrpSpPr>
        <p:grpSpPr bwMode="auto">
          <a:xfrm>
            <a:off x="289232" y="3073056"/>
            <a:ext cx="9760564" cy="2432974"/>
            <a:chOff x="860464" y="1847487"/>
            <a:chExt cx="3558304" cy="1906306"/>
          </a:xfrm>
        </p:grpSpPr>
        <p:grpSp>
          <p:nvGrpSpPr>
            <p:cNvPr id="29724" name="Группа 51">
              <a:extLst>
                <a:ext uri="{FF2B5EF4-FFF2-40B4-BE49-F238E27FC236}">
                  <a16:creationId xmlns:a16="http://schemas.microsoft.com/office/drawing/2014/main" id="{7102CB88-BB0F-48B0-B9A6-F95F3ADE4C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0464" y="2460256"/>
              <a:ext cx="3525028" cy="1293537"/>
              <a:chOff x="919811" y="3320149"/>
              <a:chExt cx="3525028" cy="951074"/>
            </a:xfrm>
          </p:grpSpPr>
          <p:sp>
            <p:nvSpPr>
              <p:cNvPr id="53" name="Прямоугольник 52">
                <a:extLst>
                  <a:ext uri="{FF2B5EF4-FFF2-40B4-BE49-F238E27FC236}">
                    <a16:creationId xmlns:a16="http://schemas.microsoft.com/office/drawing/2014/main" id="{12F27555-09AA-481C-882B-DD23A35FF2CB}"/>
                  </a:ext>
                </a:extLst>
              </p:cNvPr>
              <p:cNvSpPr/>
              <p:nvPr/>
            </p:nvSpPr>
            <p:spPr>
              <a:xfrm>
                <a:off x="934798" y="3320149"/>
                <a:ext cx="3510041" cy="932190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Прямоугольник 53">
                <a:extLst>
                  <a:ext uri="{FF2B5EF4-FFF2-40B4-BE49-F238E27FC236}">
                    <a16:creationId xmlns:a16="http://schemas.microsoft.com/office/drawing/2014/main" id="{12BCC93B-3F00-4E61-88E4-6CA2498AE1B7}"/>
                  </a:ext>
                </a:extLst>
              </p:cNvPr>
              <p:cNvSpPr/>
              <p:nvPr/>
            </p:nvSpPr>
            <p:spPr>
              <a:xfrm>
                <a:off x="919811" y="3333868"/>
                <a:ext cx="240323" cy="937355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9725" name="Прямоугольник 55">
              <a:extLst>
                <a:ext uri="{FF2B5EF4-FFF2-40B4-BE49-F238E27FC236}">
                  <a16:creationId xmlns:a16="http://schemas.microsoft.com/office/drawing/2014/main" id="{C84D5B49-0122-40A5-A7A6-FD423DE5D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596" y="1847487"/>
              <a:ext cx="3269172" cy="1816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endParaRPr lang="ru-RU" altLang="ru-RU" sz="1600" b="1" dirty="0"/>
            </a:p>
            <a:p>
              <a:pPr>
                <a:spcAft>
                  <a:spcPts val="525"/>
                </a:spcAft>
              </a:pPr>
              <a:endParaRPr lang="ru-RU" altLang="ru-RU" sz="1600" b="1" dirty="0"/>
            </a:p>
            <a:p>
              <a:pPr>
                <a:spcAft>
                  <a:spcPts val="525"/>
                </a:spcAft>
              </a:pPr>
              <a:endParaRPr lang="ru-RU" altLang="ru-RU" sz="1600" b="1" dirty="0"/>
            </a:p>
            <a:p>
              <a:pPr>
                <a:spcAft>
                  <a:spcPts val="525"/>
                </a:spcAft>
              </a:pPr>
              <a:r>
                <a:rPr lang="ru-RU" altLang="ru-RU" sz="1600" b="1" dirty="0"/>
                <a:t>Комплекс услуг «ПОРТФЕЛЬ САМОЗАНЯТОГО» </a:t>
              </a:r>
            </a:p>
            <a:p>
              <a:pPr>
                <a:spcAft>
                  <a:spcPts val="525"/>
                </a:spcAft>
              </a:pPr>
              <a:r>
                <a:rPr lang="ru-RU" altLang="ru-RU" sz="1600" b="1" dirty="0"/>
                <a:t>- услуги маркетолога по продвижению в социальных сетях;</a:t>
              </a:r>
              <a:br>
                <a:rPr lang="ru-RU" altLang="ru-RU" sz="1600" b="1" dirty="0"/>
              </a:br>
              <a:r>
                <a:rPr lang="ru-RU" altLang="ru-RU" sz="1600" b="1" dirty="0"/>
                <a:t>- изготовление дизайн-макетов;</a:t>
              </a:r>
              <a:br>
                <a:rPr lang="ru-RU" altLang="ru-RU" sz="1600" b="1" dirty="0"/>
              </a:br>
              <a:r>
                <a:rPr lang="ru-RU" altLang="ru-RU" sz="1600" b="1" dirty="0"/>
                <a:t>- фотоуслуги (товары и услуги самозанятого)</a:t>
              </a:r>
              <a:br>
                <a:rPr lang="ru-RU" altLang="ru-RU" sz="1600" b="1" dirty="0"/>
              </a:br>
              <a:r>
                <a:rPr lang="ru-RU" altLang="ru-RU" sz="1600" b="1" dirty="0"/>
                <a:t>- мероприятие на площадке центра «Мой бизнес»</a:t>
              </a:r>
            </a:p>
          </p:txBody>
        </p:sp>
      </p:grpSp>
      <p:grpSp>
        <p:nvGrpSpPr>
          <p:cNvPr id="29706" name="Группа 1">
            <a:extLst>
              <a:ext uri="{FF2B5EF4-FFF2-40B4-BE49-F238E27FC236}">
                <a16:creationId xmlns:a16="http://schemas.microsoft.com/office/drawing/2014/main" id="{82901292-26CA-40F0-88BA-7DD7C65445F0}"/>
              </a:ext>
            </a:extLst>
          </p:cNvPr>
          <p:cNvGrpSpPr>
            <a:grpSpLocks/>
          </p:cNvGrpSpPr>
          <p:nvPr/>
        </p:nvGrpSpPr>
        <p:grpSpPr bwMode="auto">
          <a:xfrm>
            <a:off x="169971" y="6808681"/>
            <a:ext cx="9788547" cy="639111"/>
            <a:chOff x="7421825" y="1789421"/>
            <a:chExt cx="3630508" cy="687810"/>
          </a:xfrm>
        </p:grpSpPr>
        <p:grpSp>
          <p:nvGrpSpPr>
            <p:cNvPr id="29719" name="Группа 72">
              <a:extLst>
                <a:ext uri="{FF2B5EF4-FFF2-40B4-BE49-F238E27FC236}">
                  <a16:creationId xmlns:a16="http://schemas.microsoft.com/office/drawing/2014/main" id="{1BD6A021-9FBF-45BA-AEAA-80AB207138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21825" y="1792057"/>
              <a:ext cx="3630508" cy="685174"/>
              <a:chOff x="915224" y="3341057"/>
              <a:chExt cx="3630508" cy="503775"/>
            </a:xfrm>
          </p:grpSpPr>
          <p:sp>
            <p:nvSpPr>
              <p:cNvPr id="74" name="Прямоугольник 73">
                <a:extLst>
                  <a:ext uri="{FF2B5EF4-FFF2-40B4-BE49-F238E27FC236}">
                    <a16:creationId xmlns:a16="http://schemas.microsoft.com/office/drawing/2014/main" id="{F9275688-4D84-4E25-A109-A55BF3E6DC29}"/>
                  </a:ext>
                </a:extLst>
              </p:cNvPr>
              <p:cNvSpPr/>
              <p:nvPr/>
            </p:nvSpPr>
            <p:spPr>
              <a:xfrm>
                <a:off x="955040" y="3341057"/>
                <a:ext cx="3590692" cy="503775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Прямоугольник 74">
                <a:extLst>
                  <a:ext uri="{FF2B5EF4-FFF2-40B4-BE49-F238E27FC236}">
                    <a16:creationId xmlns:a16="http://schemas.microsoft.com/office/drawing/2014/main" id="{B89A53C2-249C-4362-B918-5526B780DF9F}"/>
                  </a:ext>
                </a:extLst>
              </p:cNvPr>
              <p:cNvSpPr/>
              <p:nvPr/>
            </p:nvSpPr>
            <p:spPr>
              <a:xfrm>
                <a:off x="955040" y="3341057"/>
                <a:ext cx="243584" cy="503775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723" name="TextBox 75">
                <a:extLst>
                  <a:ext uri="{FF2B5EF4-FFF2-40B4-BE49-F238E27FC236}">
                    <a16:creationId xmlns:a16="http://schemas.microsoft.com/office/drawing/2014/main" id="{17A44D02-67A0-434A-9421-16E4D1447D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423873"/>
                <a:ext cx="243584" cy="3188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ru-RU" altLang="ru-RU" sz="1400" dirty="0">
                  <a:solidFill>
                    <a:srgbClr val="F7F2E5"/>
                  </a:solidFill>
                  <a:latin typeface="Arial Black" panose="020B0A04020102020204" pitchFamily="34" charset="0"/>
                </a:endParaRPr>
              </a:p>
            </p:txBody>
          </p:sp>
        </p:grpSp>
        <p:sp>
          <p:nvSpPr>
            <p:cNvPr id="29720" name="Прямоугольник 76">
              <a:extLst>
                <a:ext uri="{FF2B5EF4-FFF2-40B4-BE49-F238E27FC236}">
                  <a16:creationId xmlns:a16="http://schemas.microsoft.com/office/drawing/2014/main" id="{F7C287B7-8071-41EE-8EA8-CFBD83A2A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5212" y="1789421"/>
              <a:ext cx="3044264" cy="62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r>
                <a:rPr lang="ru-RU" altLang="ru-RU" sz="1600" b="1" dirty="0"/>
                <a:t>Участие в обучающих программах, конкурсах, Форумах, фестивалях, выставках и бизнес-играх, ПРОГРАММА «СТАНЬ САМОЗАНЯТЫМ!»</a:t>
              </a:r>
            </a:p>
          </p:txBody>
        </p:sp>
      </p:grpSp>
      <p:sp>
        <p:nvSpPr>
          <p:cNvPr id="29707" name="TextBox 118">
            <a:extLst>
              <a:ext uri="{FF2B5EF4-FFF2-40B4-BE49-F238E27FC236}">
                <a16:creationId xmlns:a16="http://schemas.microsoft.com/office/drawing/2014/main" id="{1F39789B-F8B7-45F2-B3FE-986405FAD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768" y="546060"/>
            <a:ext cx="7788275" cy="1273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ru-RU" altLang="ru-RU" sz="2800" b="1" dirty="0">
                <a:solidFill>
                  <a:srgbClr val="E04E39"/>
                </a:solidFill>
                <a:ea typeface="Roboto Black"/>
              </a:rPr>
              <a:t>Поддержка самозанятых граждан </a:t>
            </a:r>
            <a:br>
              <a:rPr lang="ru-RU" altLang="ru-RU" sz="2800" b="1" dirty="0">
                <a:solidFill>
                  <a:srgbClr val="E04E39"/>
                </a:solidFill>
                <a:ea typeface="Roboto Black"/>
              </a:rPr>
            </a:br>
            <a:r>
              <a:rPr lang="ru-RU" altLang="ru-RU" sz="2800" b="1" dirty="0">
                <a:solidFill>
                  <a:srgbClr val="E04E39"/>
                </a:solidFill>
                <a:ea typeface="Roboto Black"/>
              </a:rPr>
              <a:t>в </a:t>
            </a:r>
            <a:r>
              <a:rPr lang="ru-RU" altLang="ru-RU" sz="3000" b="1" dirty="0">
                <a:solidFill>
                  <a:srgbClr val="E04E39"/>
                </a:solidFill>
                <a:ea typeface="Roboto Black"/>
              </a:rPr>
              <a:t>2022</a:t>
            </a:r>
            <a:r>
              <a:rPr lang="ru-RU" altLang="ru-RU" sz="2800" b="1" dirty="0">
                <a:solidFill>
                  <a:srgbClr val="E04E39"/>
                </a:solidFill>
                <a:ea typeface="Roboto Black"/>
              </a:rPr>
              <a:t> году</a:t>
            </a:r>
            <a:endParaRPr lang="en-US" altLang="ru-RU" sz="2800" b="1" dirty="0">
              <a:solidFill>
                <a:srgbClr val="E04E39"/>
              </a:solidFill>
              <a:ea typeface="Roboto Black"/>
            </a:endParaRPr>
          </a:p>
          <a:p>
            <a:pPr>
              <a:lnSpc>
                <a:spcPct val="85000"/>
              </a:lnSpc>
            </a:pPr>
            <a:endParaRPr lang="ru-RU" altLang="ru-RU" sz="3200" dirty="0">
              <a:solidFill>
                <a:srgbClr val="562212"/>
              </a:solidFill>
              <a:latin typeface="Arial Black" panose="020B0A04020102020204" pitchFamily="34" charset="0"/>
              <a:ea typeface="Roboto Black"/>
              <a:cs typeface="Roboto Black"/>
            </a:endParaRPr>
          </a:p>
        </p:txBody>
      </p:sp>
      <p:pic>
        <p:nvPicPr>
          <p:cNvPr id="29708" name="Picture 2" descr="6536461595418298@myt2-dd3598211d70">
            <a:extLst>
              <a:ext uri="{FF2B5EF4-FFF2-40B4-BE49-F238E27FC236}">
                <a16:creationId xmlns:a16="http://schemas.microsoft.com/office/drawing/2014/main" id="{9250A4C6-FB90-4A1E-852C-B92642933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8" y="0"/>
            <a:ext cx="2916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9" name="Группа 1">
            <a:extLst>
              <a:ext uri="{FF2B5EF4-FFF2-40B4-BE49-F238E27FC236}">
                <a16:creationId xmlns:a16="http://schemas.microsoft.com/office/drawing/2014/main" id="{4390CBC4-87A2-4632-B8E0-B92F3F3BE43F}"/>
              </a:ext>
            </a:extLst>
          </p:cNvPr>
          <p:cNvGrpSpPr>
            <a:grpSpLocks/>
          </p:cNvGrpSpPr>
          <p:nvPr/>
        </p:nvGrpSpPr>
        <p:grpSpPr bwMode="auto">
          <a:xfrm>
            <a:off x="289232" y="6192731"/>
            <a:ext cx="9669290" cy="490701"/>
            <a:chOff x="7421825" y="1792058"/>
            <a:chExt cx="3630509" cy="685136"/>
          </a:xfrm>
        </p:grpSpPr>
        <p:grpSp>
          <p:nvGrpSpPr>
            <p:cNvPr id="29714" name="Группа 72">
              <a:extLst>
                <a:ext uri="{FF2B5EF4-FFF2-40B4-BE49-F238E27FC236}">
                  <a16:creationId xmlns:a16="http://schemas.microsoft.com/office/drawing/2014/main" id="{7C146BEC-808D-408D-83E9-F21780015D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21825" y="1792058"/>
              <a:ext cx="3630509" cy="685136"/>
              <a:chOff x="915224" y="3341057"/>
              <a:chExt cx="3630509" cy="503747"/>
            </a:xfrm>
          </p:grpSpPr>
          <p:sp>
            <p:nvSpPr>
              <p:cNvPr id="86" name="Прямоугольник 85">
                <a:extLst>
                  <a:ext uri="{FF2B5EF4-FFF2-40B4-BE49-F238E27FC236}">
                    <a16:creationId xmlns:a16="http://schemas.microsoft.com/office/drawing/2014/main" id="{BE2DC7E0-957A-4308-A592-AE96ABB42D17}"/>
                  </a:ext>
                </a:extLst>
              </p:cNvPr>
              <p:cNvSpPr/>
              <p:nvPr/>
            </p:nvSpPr>
            <p:spPr>
              <a:xfrm>
                <a:off x="915225" y="3341057"/>
                <a:ext cx="3630508" cy="50374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7" name="Прямоугольник 86">
                <a:extLst>
                  <a:ext uri="{FF2B5EF4-FFF2-40B4-BE49-F238E27FC236}">
                    <a16:creationId xmlns:a16="http://schemas.microsoft.com/office/drawing/2014/main" id="{6F9D2D1E-0989-4D2A-8464-EC77455954E4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46588" cy="50374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9715" name="Прямоугольник 76">
              <a:extLst>
                <a:ext uri="{FF2B5EF4-FFF2-40B4-BE49-F238E27FC236}">
                  <a16:creationId xmlns:a16="http://schemas.microsoft.com/office/drawing/2014/main" id="{D8343DAA-7818-40C7-8F04-60B910EAD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9017" y="1966935"/>
              <a:ext cx="2860569" cy="364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r>
                <a:rPr lang="ru-RU" altLang="ru-RU" sz="1600" b="1" dirty="0"/>
                <a:t>Обучение продажам на </a:t>
              </a:r>
              <a:r>
                <a:rPr lang="ru-RU" altLang="ru-RU" sz="1600" b="1" dirty="0" err="1"/>
                <a:t>маркетплейсах</a:t>
              </a:r>
              <a:r>
                <a:rPr lang="ru-RU" altLang="ru-RU" sz="1600" b="1" dirty="0"/>
                <a:t>, регистрация личного</a:t>
              </a:r>
              <a:br>
                <a:rPr lang="ru-RU" altLang="ru-RU" sz="1600" b="1" dirty="0"/>
              </a:br>
              <a:r>
                <a:rPr lang="ru-RU" altLang="ru-RU" sz="1600" b="1" dirty="0"/>
                <a:t>кабинета. Открыта регистрация</a:t>
              </a:r>
              <a:endParaRPr lang="ru-RU" altLang="ru-RU" sz="1600" b="1" dirty="0">
                <a:solidFill>
                  <a:srgbClr val="ED5338"/>
                </a:solidFill>
              </a:endParaRPr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51EE83-B7AF-487B-9311-E2A3071EF764}"/>
              </a:ext>
            </a:extLst>
          </p:cNvPr>
          <p:cNvSpPr/>
          <p:nvPr/>
        </p:nvSpPr>
        <p:spPr>
          <a:xfrm>
            <a:off x="1085227" y="2475447"/>
            <a:ext cx="88732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Финансовая поддержка. Государственные микрозаймы от 50 до 500 тыс. руб. </a:t>
            </a:r>
            <a:br>
              <a:rPr lang="ru-RU" sz="1600" b="1" dirty="0"/>
            </a:br>
            <a:r>
              <a:rPr lang="ru-RU" sz="1600" b="1" dirty="0"/>
              <a:t>Под поручительство супруга, супруги или третьего лица, или же под залог имущества, а до 350 тысяч – без залога. Ставка - 5% годовых (ниже ставки ЦБ) </a:t>
            </a:r>
            <a:br>
              <a:rPr lang="ru-RU" sz="1600" b="1" dirty="0"/>
            </a:br>
            <a:r>
              <a:rPr lang="ru-RU" sz="1600" b="1" dirty="0"/>
              <a:t>Нет сборов и страховки. Цели: техника, оборудование, обучение. </a:t>
            </a:r>
          </a:p>
          <a:p>
            <a:r>
              <a:rPr lang="ru-RU" sz="1600" dirty="0"/>
              <a:t>* в 2021 году выдано </a:t>
            </a:r>
            <a:r>
              <a:rPr lang="ru-RU" sz="2000" dirty="0"/>
              <a:t>7,17 млн руб.</a:t>
            </a:r>
          </a:p>
        </p:txBody>
      </p:sp>
      <p:sp>
        <p:nvSpPr>
          <p:cNvPr id="50" name="Овал 49">
            <a:extLst>
              <a:ext uri="{FF2B5EF4-FFF2-40B4-BE49-F238E27FC236}">
                <a16:creationId xmlns:a16="http://schemas.microsoft.com/office/drawing/2014/main" id="{E8FAB889-9B64-4D25-AC20-E7B3720BF99E}"/>
              </a:ext>
            </a:extLst>
          </p:cNvPr>
          <p:cNvSpPr/>
          <p:nvPr/>
        </p:nvSpPr>
        <p:spPr>
          <a:xfrm>
            <a:off x="8439341" y="4109400"/>
            <a:ext cx="1085024" cy="1109570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29" name="Группа 1">
            <a:extLst>
              <a:ext uri="{FF2B5EF4-FFF2-40B4-BE49-F238E27FC236}">
                <a16:creationId xmlns:a16="http://schemas.microsoft.com/office/drawing/2014/main" id="{A65367B3-C65E-4BB2-883A-F1D13437E5EE}"/>
              </a:ext>
            </a:extLst>
          </p:cNvPr>
          <p:cNvGrpSpPr>
            <a:grpSpLocks/>
          </p:cNvGrpSpPr>
          <p:nvPr/>
        </p:nvGrpSpPr>
        <p:grpSpPr bwMode="auto">
          <a:xfrm>
            <a:off x="289231" y="1345187"/>
            <a:ext cx="9669287" cy="980607"/>
            <a:chOff x="7421825" y="1776514"/>
            <a:chExt cx="3630508" cy="700682"/>
          </a:xfrm>
        </p:grpSpPr>
        <p:grpSp>
          <p:nvGrpSpPr>
            <p:cNvPr id="30" name="Группа 72">
              <a:extLst>
                <a:ext uri="{FF2B5EF4-FFF2-40B4-BE49-F238E27FC236}">
                  <a16:creationId xmlns:a16="http://schemas.microsoft.com/office/drawing/2014/main" id="{6D46D1CB-940D-41CE-A807-8580EB10A7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21825" y="1776514"/>
              <a:ext cx="3630508" cy="700682"/>
              <a:chOff x="915224" y="3329627"/>
              <a:chExt cx="3630508" cy="515177"/>
            </a:xfrm>
          </p:grpSpPr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83D08CCA-4167-46DC-BC98-88321058F6D4}"/>
                  </a:ext>
                </a:extLst>
              </p:cNvPr>
              <p:cNvSpPr/>
              <p:nvPr/>
            </p:nvSpPr>
            <p:spPr>
              <a:xfrm>
                <a:off x="915224" y="3329627"/>
                <a:ext cx="3630508" cy="50374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Прямоугольник 32">
                <a:extLst>
                  <a:ext uri="{FF2B5EF4-FFF2-40B4-BE49-F238E27FC236}">
                    <a16:creationId xmlns:a16="http://schemas.microsoft.com/office/drawing/2014/main" id="{66B7E77F-DEAC-40BB-8EAC-A87D4983E967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46588" cy="50374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1" name="Прямоугольник 76">
              <a:extLst>
                <a:ext uri="{FF2B5EF4-FFF2-40B4-BE49-F238E27FC236}">
                  <a16:creationId xmlns:a16="http://schemas.microsoft.com/office/drawing/2014/main" id="{C7DA1F00-90FF-4B82-842D-BDB9004F4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9591" y="2058300"/>
              <a:ext cx="2860569" cy="24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r>
                <a:rPr lang="ru-RU" altLang="ru-RU" sz="1600" b="1" dirty="0"/>
                <a:t>Государственная поддержка самозанятых граждан</a:t>
              </a:r>
            </a:p>
          </p:txBody>
        </p:sp>
      </p:grpSp>
      <p:sp>
        <p:nvSpPr>
          <p:cNvPr id="34" name="Овал 33">
            <a:extLst>
              <a:ext uri="{FF2B5EF4-FFF2-40B4-BE49-F238E27FC236}">
                <a16:creationId xmlns:a16="http://schemas.microsoft.com/office/drawing/2014/main" id="{0ADB1A6C-7343-42D9-8B33-C97C846F93B9}"/>
              </a:ext>
            </a:extLst>
          </p:cNvPr>
          <p:cNvSpPr/>
          <p:nvPr/>
        </p:nvSpPr>
        <p:spPr>
          <a:xfrm>
            <a:off x="8558560" y="1366146"/>
            <a:ext cx="942863" cy="934325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350</a:t>
            </a:r>
          </a:p>
        </p:txBody>
      </p:sp>
      <p:grpSp>
        <p:nvGrpSpPr>
          <p:cNvPr id="35" name="Группа 1">
            <a:extLst>
              <a:ext uri="{FF2B5EF4-FFF2-40B4-BE49-F238E27FC236}">
                <a16:creationId xmlns:a16="http://schemas.microsoft.com/office/drawing/2014/main" id="{B0ADA208-C6DE-41FE-AC93-E17BDCB62FEA}"/>
              </a:ext>
            </a:extLst>
          </p:cNvPr>
          <p:cNvGrpSpPr>
            <a:grpSpLocks/>
          </p:cNvGrpSpPr>
          <p:nvPr/>
        </p:nvGrpSpPr>
        <p:grpSpPr bwMode="auto">
          <a:xfrm>
            <a:off x="277323" y="5538735"/>
            <a:ext cx="9669290" cy="599660"/>
            <a:chOff x="7421825" y="1792058"/>
            <a:chExt cx="3630509" cy="685136"/>
          </a:xfrm>
        </p:grpSpPr>
        <p:grpSp>
          <p:nvGrpSpPr>
            <p:cNvPr id="36" name="Группа 72">
              <a:extLst>
                <a:ext uri="{FF2B5EF4-FFF2-40B4-BE49-F238E27FC236}">
                  <a16:creationId xmlns:a16="http://schemas.microsoft.com/office/drawing/2014/main" id="{5F6F29DC-0D92-428A-AB1E-3CBCE4B0FC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21825" y="1792058"/>
              <a:ext cx="3630509" cy="685136"/>
              <a:chOff x="915224" y="3341057"/>
              <a:chExt cx="3630509" cy="503747"/>
            </a:xfrm>
          </p:grpSpPr>
          <p:sp>
            <p:nvSpPr>
              <p:cNvPr id="38" name="Прямоугольник 37">
                <a:extLst>
                  <a:ext uri="{FF2B5EF4-FFF2-40B4-BE49-F238E27FC236}">
                    <a16:creationId xmlns:a16="http://schemas.microsoft.com/office/drawing/2014/main" id="{DBC72303-905C-4939-A533-D5A0534FB1E6}"/>
                  </a:ext>
                </a:extLst>
              </p:cNvPr>
              <p:cNvSpPr/>
              <p:nvPr/>
            </p:nvSpPr>
            <p:spPr>
              <a:xfrm>
                <a:off x="915225" y="3341057"/>
                <a:ext cx="3630508" cy="50374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Прямоугольник 38">
                <a:extLst>
                  <a:ext uri="{FF2B5EF4-FFF2-40B4-BE49-F238E27FC236}">
                    <a16:creationId xmlns:a16="http://schemas.microsoft.com/office/drawing/2014/main" id="{E8853B05-E728-4845-927B-A91654483ABD}"/>
                  </a:ext>
                </a:extLst>
              </p:cNvPr>
              <p:cNvSpPr/>
              <p:nvPr/>
            </p:nvSpPr>
            <p:spPr>
              <a:xfrm>
                <a:off x="915224" y="3341057"/>
                <a:ext cx="246588" cy="50374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Прямоугольник 76">
              <a:extLst>
                <a:ext uri="{FF2B5EF4-FFF2-40B4-BE49-F238E27FC236}">
                  <a16:creationId xmlns:a16="http://schemas.microsoft.com/office/drawing/2014/main" id="{EAABECFD-DBE5-43E5-A3FB-EA5FCE4A6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9017" y="1955658"/>
              <a:ext cx="2860569" cy="386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Aft>
                  <a:spcPts val="525"/>
                </a:spcAft>
              </a:pPr>
              <a:endParaRPr lang="ru-RU" altLang="ru-RU" sz="1600" b="1" dirty="0">
                <a:solidFill>
                  <a:srgbClr val="ED5338"/>
                </a:solidFill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8E88F37-9151-43B3-8442-7B74E8027289}"/>
              </a:ext>
            </a:extLst>
          </p:cNvPr>
          <p:cNvSpPr/>
          <p:nvPr/>
        </p:nvSpPr>
        <p:spPr>
          <a:xfrm>
            <a:off x="1080756" y="5506030"/>
            <a:ext cx="86728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Бесплатная услуга - разработка «сайта-визитки»: новый сайт, бессрочная лицензия, лицензию, наполнение сайта необходимой информацией, обучение</a:t>
            </a:r>
            <a:br>
              <a:rPr lang="ru-RU" sz="1600" dirty="0"/>
            </a:b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97005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Арка 19"/>
          <p:cNvSpPr/>
          <p:nvPr/>
        </p:nvSpPr>
        <p:spPr>
          <a:xfrm rot="15195508">
            <a:off x="-2630935" y="345004"/>
            <a:ext cx="5344779" cy="7027480"/>
          </a:xfrm>
          <a:prstGeom prst="blockArc">
            <a:avLst>
              <a:gd name="adj1" fmla="val 956724"/>
              <a:gd name="adj2" fmla="val 11921681"/>
              <a:gd name="adj3" fmla="val 18078"/>
            </a:avLst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sp>
        <p:nvSpPr>
          <p:cNvPr id="21" name="Арка 20"/>
          <p:cNvSpPr/>
          <p:nvPr/>
        </p:nvSpPr>
        <p:spPr>
          <a:xfrm rot="4319873">
            <a:off x="8730627" y="2267435"/>
            <a:ext cx="3841750" cy="3840163"/>
          </a:xfrm>
          <a:prstGeom prst="blockArc">
            <a:avLst>
              <a:gd name="adj1" fmla="val 956724"/>
              <a:gd name="adj2" fmla="val 11921681"/>
              <a:gd name="adj3" fmla="val 18078"/>
            </a:avLst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sp>
        <p:nvSpPr>
          <p:cNvPr id="22" name="Арка 21"/>
          <p:cNvSpPr/>
          <p:nvPr/>
        </p:nvSpPr>
        <p:spPr>
          <a:xfrm rot="7935317">
            <a:off x="487499" y="5432894"/>
            <a:ext cx="4244910" cy="4202424"/>
          </a:xfrm>
          <a:prstGeom prst="blockArc">
            <a:avLst>
              <a:gd name="adj1" fmla="val 3017976"/>
              <a:gd name="adj2" fmla="val 13661788"/>
              <a:gd name="adj3" fmla="val 10980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grpSp>
        <p:nvGrpSpPr>
          <p:cNvPr id="25" name="Группа 24"/>
          <p:cNvGrpSpPr/>
          <p:nvPr/>
        </p:nvGrpSpPr>
        <p:grpSpPr>
          <a:xfrm rot="10800000">
            <a:off x="5761192" y="5290089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26" name="Прямоугольник 25"/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33" name="Овал 32"/>
          <p:cNvSpPr/>
          <p:nvPr/>
        </p:nvSpPr>
        <p:spPr>
          <a:xfrm>
            <a:off x="9374592" y="2280177"/>
            <a:ext cx="1227861" cy="1261244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391" name="TextBox 16"/>
          <p:cNvSpPr txBox="1">
            <a:spLocks noChangeArrowheads="1"/>
          </p:cNvSpPr>
          <p:nvPr/>
        </p:nvSpPr>
        <p:spPr bwMode="auto">
          <a:xfrm>
            <a:off x="652100" y="544778"/>
            <a:ext cx="938761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br>
              <a:rPr lang="ru-RU" sz="4000" dirty="0">
                <a:solidFill>
                  <a:srgbClr val="E04E39"/>
                </a:solidFill>
                <a:latin typeface="Arial Black" pitchFamily="34" charset="0"/>
                <a:ea typeface="Roboto Black"/>
                <a:cs typeface="Roboto Black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НАЦИОНАЛЬНЫЙ ПРОЕКТ                                                   «МАЛОЕ И СРЕДНЕЕ ПРЕДПРИНИМАТЕЛЬСТВО                   </a:t>
            </a:r>
            <a:b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И ПОДДЕРЖКА ИНДИВИДУАЛЬНОЙ ПРЕДПРИНИМАТЕЛЬСКОЙ ИНИЦИАТИВЫ»</a:t>
            </a:r>
          </a:p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36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«МОЙ БИЗНЕС» -                         ЕДИНАЯ ПЛОЩАДКА  </a:t>
            </a:r>
            <a:br>
              <a:rPr lang="ru-RU" sz="36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МАЛОГО И СРЕДНЕГО БИЗНЕСА</a:t>
            </a:r>
            <a:r>
              <a:rPr lang="en-US" sz="36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ЛЕНИНГРАДСКОЙ ОБЛАСТИ</a:t>
            </a:r>
            <a:endParaRPr lang="ru-RU" sz="3600" b="1" dirty="0">
              <a:solidFill>
                <a:srgbClr val="E04E39"/>
              </a:solidFill>
              <a:latin typeface="Arial" panose="020B0604020202020204" pitchFamily="34" charset="0"/>
              <a:ea typeface="Roboto Black"/>
              <a:cs typeface="Arial" panose="020B0604020202020204" pitchFamily="34" charset="0"/>
            </a:endParaRPr>
          </a:p>
        </p:txBody>
      </p:sp>
      <p:pic>
        <p:nvPicPr>
          <p:cNvPr id="17" name="Picture 2" descr="6536461595418298@myt2-dd3598211d70">
            <a:extLst>
              <a:ext uri="{FF2B5EF4-FFF2-40B4-BE49-F238E27FC236}">
                <a16:creationId xmlns:a16="http://schemas.microsoft.com/office/drawing/2014/main" id="{C1E54A9D-0219-4D4B-909D-8ACF5B911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427" y="57070"/>
            <a:ext cx="3544098" cy="116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570123" y="6123330"/>
            <a:ext cx="4033740" cy="1536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6867" tIns="68434" rIns="136867" bIns="68434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Адрес: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Санкт-Петербург,</a:t>
            </a:r>
            <a:b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пр. Энергетиков, 3А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 8 (812) 309-46-88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CC9D4FA6-62DA-4EAE-9E56-361320B9056B}"/>
              </a:ext>
            </a:extLst>
          </p:cNvPr>
          <p:cNvSpPr/>
          <p:nvPr/>
        </p:nvSpPr>
        <p:spPr>
          <a:xfrm>
            <a:off x="8317184" y="4470999"/>
            <a:ext cx="800528" cy="740246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192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32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Рисунок 20">
            <a:extLst>
              <a:ext uri="{FF2B5EF4-FFF2-40B4-BE49-F238E27FC236}">
                <a16:creationId xmlns:a16="http://schemas.microsoft.com/office/drawing/2014/main" id="{5707B032-89C1-41B7-A0E4-859D9C73CB7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6000" contrast="-8000"/>
          </a:blip>
          <a:srcRect t="48148" r="25089"/>
          <a:stretch>
            <a:fillRect/>
          </a:stretch>
        </p:blipFill>
        <p:spPr bwMode="auto">
          <a:xfrm rot="16200000" flipH="1">
            <a:off x="-525998" y="4466449"/>
            <a:ext cx="3514776" cy="243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4">
            <a:extLst>
              <a:ext uri="{FF2B5EF4-FFF2-40B4-BE49-F238E27FC236}">
                <a16:creationId xmlns:a16="http://schemas.microsoft.com/office/drawing/2014/main" id="{4204FC1B-F0D9-4588-947E-02A2278F26F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76" r="218" b="43707"/>
          <a:stretch>
            <a:fillRect/>
          </a:stretch>
        </p:blipFill>
        <p:spPr bwMode="auto">
          <a:xfrm>
            <a:off x="4146554" y="6516482"/>
            <a:ext cx="1847688" cy="104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B98ECF-4698-48E0-ACB1-550305E9F078}"/>
              </a:ext>
            </a:extLst>
          </p:cNvPr>
          <p:cNvSpPr txBox="1"/>
          <p:nvPr/>
        </p:nvSpPr>
        <p:spPr>
          <a:xfrm>
            <a:off x="591455" y="718023"/>
            <a:ext cx="5107885" cy="458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01929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Услуги ЦИСС в 2022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8E130DA-B954-48C3-9881-C85FD9077C9C}"/>
              </a:ext>
            </a:extLst>
          </p:cNvPr>
          <p:cNvSpPr/>
          <p:nvPr/>
        </p:nvSpPr>
        <p:spPr bwMode="auto">
          <a:xfrm>
            <a:off x="6263008" y="5919000"/>
            <a:ext cx="3853907" cy="1100764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192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56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50">
            <a:extLst>
              <a:ext uri="{FF2B5EF4-FFF2-40B4-BE49-F238E27FC236}">
                <a16:creationId xmlns:a16="http://schemas.microsoft.com/office/drawing/2014/main" id="{606325B7-F620-4F9A-BADF-33B2E71C3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3941" y="5955627"/>
            <a:ext cx="3843444" cy="106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801929" fontAlgn="auto">
              <a:spcBef>
                <a:spcPts val="0"/>
              </a:spcBef>
              <a:spcAft>
                <a:spcPts val="417"/>
              </a:spcAft>
            </a:pPr>
            <a:r>
              <a:rPr lang="ru-RU" sz="2105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2021 году социальным предпринимателям </a:t>
            </a:r>
            <a:br>
              <a:rPr lang="ru-RU" sz="2105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105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оказано 997 услуг</a:t>
            </a:r>
            <a:endParaRPr lang="ru-RU" sz="2105" b="1" dirty="0">
              <a:solidFill>
                <a:srgbClr val="E04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9BA064-3671-4B4F-846A-38DEDB318332}"/>
              </a:ext>
            </a:extLst>
          </p:cNvPr>
          <p:cNvSpPr txBox="1"/>
          <p:nvPr/>
        </p:nvSpPr>
        <p:spPr>
          <a:xfrm>
            <a:off x="517121" y="1498012"/>
            <a:ext cx="5227382" cy="151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Маркетинговая стратегия реализации бизнес-проектов</a:t>
            </a: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Консультационная и образовательная поддержка </a:t>
            </a:r>
            <a:endParaRPr lang="ru-RU" sz="1600" dirty="0">
              <a:solidFill>
                <a:prstClr val="black"/>
              </a:solidFill>
              <a:latin typeface="Calibri" panose="020F0502020204030204"/>
              <a:cs typeface="+mn-cs"/>
            </a:endParaRPr>
          </a:p>
          <a:p>
            <a:pPr marL="272816" indent="-272816" defTabSz="801929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endParaRPr lang="ru-RU" sz="1273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9CC377-32D1-4853-99C1-C9E3F7568730}"/>
              </a:ext>
            </a:extLst>
          </p:cNvPr>
          <p:cNvSpPr txBox="1"/>
          <p:nvPr/>
        </p:nvSpPr>
        <p:spPr>
          <a:xfrm>
            <a:off x="506658" y="2763638"/>
            <a:ext cx="51078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Бизнес-планирование, финансовое моделирование, оценка социальной эффективности проектов</a:t>
            </a: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«Упаковка» проектов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получения грантовой поддержки</a:t>
            </a:r>
          </a:p>
          <a:p>
            <a:pPr defTabSz="801929" fontAlgn="auto">
              <a:spcBef>
                <a:spcPts val="0"/>
              </a:spcBef>
              <a:spcAft>
                <a:spcPts val="0"/>
              </a:spcAft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Консультационная и образовательная поддержка действующих предпринимателей</a:t>
            </a: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Акселерационные программы по приоритетным направлениям развития</a:t>
            </a: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Популяризация предпринимательства среди социально уязвимых категорий населения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E1ABC2-F0A4-47BD-BC7D-24135C56048B}"/>
              </a:ext>
            </a:extLst>
          </p:cNvPr>
          <p:cNvSpPr txBox="1"/>
          <p:nvPr/>
        </p:nvSpPr>
        <p:spPr>
          <a:xfrm>
            <a:off x="5947639" y="1541486"/>
            <a:ext cx="5107885" cy="2732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01929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Комплексные услуги ЦИСС</a:t>
            </a:r>
          </a:p>
          <a:p>
            <a:pPr defTabSz="801929" fontAlgn="auto">
              <a:spcBef>
                <a:spcPts val="0"/>
              </a:spcBef>
              <a:spcAft>
                <a:spcPts val="0"/>
              </a:spcAft>
            </a:pPr>
            <a:endParaRPr lang="ru-RU" sz="1432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Финансовое планирование</a:t>
            </a:r>
          </a:p>
          <a:p>
            <a:pPr defTabSz="801929" fontAlgn="auto">
              <a:spcBef>
                <a:spcPts val="0"/>
              </a:spcBef>
              <a:spcAft>
                <a:spcPts val="0"/>
              </a:spcAft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Маркетинговое сопровождение</a:t>
            </a:r>
          </a:p>
          <a:p>
            <a:pPr defTabSz="801929" fontAlgn="auto">
              <a:spcBef>
                <a:spcPts val="0"/>
              </a:spcBef>
              <a:spcAft>
                <a:spcPts val="0"/>
              </a:spcAft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закупочной деятельности </a:t>
            </a:r>
            <a:b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электронных торговых площадках</a:t>
            </a: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7346" indent="-227346" defTabSz="801929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цифровых сервисов</a:t>
            </a:r>
          </a:p>
          <a:p>
            <a:pPr defTabSz="801929" fontAlgn="auto">
              <a:spcBef>
                <a:spcPts val="0"/>
              </a:spcBef>
              <a:spcAft>
                <a:spcPts val="0"/>
              </a:spcAft>
            </a:pPr>
            <a:endParaRPr lang="ru-RU" sz="1432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54">
            <a:extLst>
              <a:ext uri="{FF2B5EF4-FFF2-40B4-BE49-F238E27FC236}">
                <a16:creationId xmlns:a16="http://schemas.microsoft.com/office/drawing/2014/main" id="{72F0DA6C-8E3C-4B9A-9B7D-3065354F886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617876" y="6313680"/>
            <a:ext cx="1100764" cy="348032"/>
          </a:xfrm>
          <a:prstGeom prst="rect">
            <a:avLst/>
          </a:prstGeom>
          <a:solidFill>
            <a:srgbClr val="ED5338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1270" dirty="0">
              <a:solidFill>
                <a:srgbClr val="F7F2E5"/>
              </a:solidFill>
              <a:latin typeface="Arial Black" pitchFamily="34" charset="0"/>
            </a:endParaRPr>
          </a:p>
        </p:txBody>
      </p:sp>
      <p:pic>
        <p:nvPicPr>
          <p:cNvPr id="17" name="Рисунок 14">
            <a:extLst>
              <a:ext uri="{FF2B5EF4-FFF2-40B4-BE49-F238E27FC236}">
                <a16:creationId xmlns:a16="http://schemas.microsoft.com/office/drawing/2014/main" id="{B0DFE6CF-4440-4E7C-B53F-26BA7EFA66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76" r="218" b="43707"/>
          <a:stretch>
            <a:fillRect/>
          </a:stretch>
        </p:blipFill>
        <p:spPr bwMode="auto">
          <a:xfrm rot="10800000">
            <a:off x="5507314" y="4239"/>
            <a:ext cx="1847688" cy="104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0E978BC9-183C-486E-B525-1E5D229A4B25}"/>
              </a:ext>
            </a:extLst>
          </p:cNvPr>
          <p:cNvGrpSpPr/>
          <p:nvPr/>
        </p:nvGrpSpPr>
        <p:grpSpPr>
          <a:xfrm rot="10800000">
            <a:off x="6795335" y="4168305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9D6D8B8C-4623-49B2-9924-8CF8A7DA86DD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3A83FC33-B1DC-4387-9AEC-1C1D1F0377CA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E2AC6F1B-8094-4053-91C6-0C67EA9AE0BD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4D55B98E-6383-4A90-96A3-0129EA232CEA}"/>
              </a:ext>
            </a:extLst>
          </p:cNvPr>
          <p:cNvGrpSpPr/>
          <p:nvPr/>
        </p:nvGrpSpPr>
        <p:grpSpPr>
          <a:xfrm rot="10800000">
            <a:off x="938507" y="1462180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0BEACF18-B97F-4B9F-A02C-C576BD5FC899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12A84B14-CF16-4EF3-A957-43BE32C81C4E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4ED0F28A-62EB-4587-9D00-1945B386AAB3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621723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20"/>
          <p:cNvPicPr>
            <a:picLocks noChangeAspect="1"/>
          </p:cNvPicPr>
          <p:nvPr/>
        </p:nvPicPr>
        <p:blipFill>
          <a:blip r:embed="rId3">
            <a:lum bright="6000" contrast="-8000"/>
          </a:blip>
          <a:srcRect t="48148" r="25089"/>
          <a:stretch>
            <a:fillRect/>
          </a:stretch>
        </p:blipFill>
        <p:spPr bwMode="auto">
          <a:xfrm rot="16200000" flipH="1">
            <a:off x="-482163" y="4553969"/>
            <a:ext cx="3514776" cy="243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Рисунок 14"/>
          <p:cNvPicPr>
            <a:picLocks noChangeAspect="1"/>
          </p:cNvPicPr>
          <p:nvPr/>
        </p:nvPicPr>
        <p:blipFill>
          <a:blip r:embed="rId4"/>
          <a:srcRect t="-76" r="218" b="43707"/>
          <a:stretch>
            <a:fillRect/>
          </a:stretch>
        </p:blipFill>
        <p:spPr bwMode="auto">
          <a:xfrm>
            <a:off x="4855253" y="5743718"/>
            <a:ext cx="1847688" cy="104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651570" y="729379"/>
            <a:ext cx="7493216" cy="428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546" dirty="0">
                <a:solidFill>
                  <a:srgbClr val="E04E39"/>
                </a:solidFill>
                <a:latin typeface="Arial Black" panose="020B0A04020102020204" pitchFamily="34" charset="0"/>
                <a:ea typeface="Roboto Black" panose="02000000000000000000" pitchFamily="2" charset="0"/>
              </a:rPr>
              <a:t>Социальное предпринимательство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7D9A12F4-4CB2-420A-B2A1-6F65B117F780}"/>
              </a:ext>
            </a:extLst>
          </p:cNvPr>
          <p:cNvSpPr txBox="1">
            <a:spLocks/>
          </p:cNvSpPr>
          <p:nvPr/>
        </p:nvSpPr>
        <p:spPr>
          <a:xfrm>
            <a:off x="96537" y="1492426"/>
            <a:ext cx="8179237" cy="743976"/>
          </a:xfrm>
          <a:prstGeom prst="rect">
            <a:avLst/>
          </a:prstGeom>
        </p:spPr>
        <p:txBody>
          <a:bodyPr vert="horz" lIns="80189" tIns="40094" rIns="80189" bIns="40094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00723" indent="-300723" defTabSz="400964">
              <a:lnSpc>
                <a:spcPct val="85000"/>
              </a:lnSpc>
              <a:spcBef>
                <a:spcPts val="0"/>
              </a:spcBef>
              <a:defRPr/>
            </a:pPr>
            <a:r>
              <a:rPr lang="ru-RU" sz="3157" dirty="0">
                <a:solidFill>
                  <a:srgbClr val="E04E39"/>
                </a:solidFill>
                <a:latin typeface="Arial Black" panose="020B0A04020102020204" pitchFamily="34" charset="0"/>
                <a:cs typeface="+mn-cs"/>
              </a:rPr>
              <a:t>  РЕГИОНАЛЬНЫЕ </a:t>
            </a:r>
            <a:r>
              <a:rPr lang="ru-RU" sz="2456" dirty="0">
                <a:solidFill>
                  <a:srgbClr val="562212"/>
                </a:solidFill>
                <a:latin typeface="Arial Black" panose="020B0A04020102020204" pitchFamily="34" charset="0"/>
              </a:rPr>
              <a:t>МЕРЫ ПОДДЕРЖКИ:</a:t>
            </a:r>
            <a:endParaRPr lang="ru-RU" sz="2456" b="1" dirty="0">
              <a:solidFill>
                <a:srgbClr val="E04E39"/>
              </a:solidFill>
              <a:latin typeface="Arial Black" panose="020B0A04020102020204" pitchFamily="34" charset="0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C374F-846C-4346-8589-B82F6C3E886C}"/>
              </a:ext>
            </a:extLst>
          </p:cNvPr>
          <p:cNvSpPr txBox="1"/>
          <p:nvPr/>
        </p:nvSpPr>
        <p:spPr>
          <a:xfrm>
            <a:off x="714067" y="2345979"/>
            <a:ext cx="6563341" cy="632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Налоговая льгота. Ставка для предпринимателей на УСН (объект налогообложения «Доходы»)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AA6073-BD53-4D93-BABB-11A7BFADAF27}"/>
              </a:ext>
            </a:extLst>
          </p:cNvPr>
          <p:cNvSpPr txBox="1"/>
          <p:nvPr/>
        </p:nvSpPr>
        <p:spPr>
          <a:xfrm>
            <a:off x="7206333" y="1448823"/>
            <a:ext cx="2672311" cy="164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8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51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  <a:r>
              <a:rPr lang="ru-RU" sz="7718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10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7AC8F4-709D-4D63-92DF-CD698E85521E}"/>
              </a:ext>
            </a:extLst>
          </p:cNvPr>
          <p:cNvSpPr txBox="1"/>
          <p:nvPr/>
        </p:nvSpPr>
        <p:spPr>
          <a:xfrm>
            <a:off x="651570" y="5034317"/>
            <a:ext cx="7090775" cy="1179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Субсидия - возмещение затрат текущего и прошлого года </a:t>
            </a:r>
          </a:p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на аренду помещений, закупку оборудования, инвентаря,</a:t>
            </a:r>
          </a:p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ремонт и благоустройство, создание сайта</a:t>
            </a:r>
            <a:endParaRPr lang="ru-RU" dirty="0"/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CB589B-E70A-4BF1-844A-991E0B13E55A}"/>
              </a:ext>
            </a:extLst>
          </p:cNvPr>
          <p:cNvSpPr txBox="1"/>
          <p:nvPr/>
        </p:nvSpPr>
        <p:spPr>
          <a:xfrm>
            <a:off x="7395483" y="4579998"/>
            <a:ext cx="5164527" cy="1171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508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 млн руб.</a:t>
            </a:r>
            <a:r>
              <a:rPr lang="ru-RU" sz="701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016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A1FA8E-2026-4B81-82CC-CA81D2738EFB}"/>
              </a:ext>
            </a:extLst>
          </p:cNvPr>
          <p:cNvSpPr txBox="1"/>
          <p:nvPr/>
        </p:nvSpPr>
        <p:spPr>
          <a:xfrm>
            <a:off x="714067" y="6094114"/>
            <a:ext cx="7090775" cy="74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0603" indent="-250603"/>
            <a:r>
              <a:rPr lang="ru-RU" sz="2456" b="1" dirty="0">
                <a:latin typeface="Arial" panose="020B0604020202020204" pitchFamily="34" charset="0"/>
                <a:cs typeface="Arial" panose="020B0604020202020204" pitchFamily="34" charset="0"/>
              </a:rPr>
              <a:t>Грант на развитие</a:t>
            </a:r>
            <a:endParaRPr lang="ru-RU" sz="2105" dirty="0"/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2474D1-DB00-4797-9399-D70BC6FF19C3}"/>
              </a:ext>
            </a:extLst>
          </p:cNvPr>
          <p:cNvSpPr txBox="1"/>
          <p:nvPr/>
        </p:nvSpPr>
        <p:spPr>
          <a:xfrm>
            <a:off x="4876674" y="6050554"/>
            <a:ext cx="5164527" cy="578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157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100 до 500 тыс. руб.</a:t>
            </a:r>
            <a:endParaRPr lang="ru-RU" sz="631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1327D2-6833-4BFE-ABBF-46272217F478}"/>
              </a:ext>
            </a:extLst>
          </p:cNvPr>
          <p:cNvSpPr txBox="1"/>
          <p:nvPr/>
        </p:nvSpPr>
        <p:spPr>
          <a:xfrm>
            <a:off x="714067" y="3305892"/>
            <a:ext cx="6563341" cy="362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Микрозаймы Фонда поддержки предпринимательства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0BC5E2-6342-43DA-9145-1177EEE354E5}"/>
              </a:ext>
            </a:extLst>
          </p:cNvPr>
          <p:cNvSpPr txBox="1"/>
          <p:nvPr/>
        </p:nvSpPr>
        <p:spPr>
          <a:xfrm>
            <a:off x="7228537" y="2392482"/>
            <a:ext cx="2672311" cy="164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8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4-5</a:t>
            </a:r>
            <a:r>
              <a:rPr lang="ru-RU" sz="3510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endParaRPr lang="ru-RU" sz="351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88068B-B1DC-4F9E-9868-E8223BDB6AB4}"/>
              </a:ext>
            </a:extLst>
          </p:cNvPr>
          <p:cNvSpPr txBox="1"/>
          <p:nvPr/>
        </p:nvSpPr>
        <p:spPr>
          <a:xfrm>
            <a:off x="714066" y="3757664"/>
            <a:ext cx="7496401" cy="1064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«Социальная ипотека» - возмещение </a:t>
            </a:r>
            <a:r>
              <a:rPr lang="ru-RU" sz="280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менее </a:t>
            </a:r>
            <a:r>
              <a:rPr lang="en-US" sz="280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6" b="1" dirty="0">
                <a:solidFill>
                  <a:srgbClr val="E04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</a:p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затрат на процентную ставку по кредиту на покупку </a:t>
            </a:r>
          </a:p>
          <a:p>
            <a:pPr marL="250603" indent="-250603"/>
            <a:r>
              <a:rPr lang="ru-RU" sz="1754" b="1" dirty="0">
                <a:latin typeface="Arial" panose="020B0604020202020204" pitchFamily="34" charset="0"/>
                <a:cs typeface="Arial" panose="020B0604020202020204" pitchFamily="34" charset="0"/>
              </a:rPr>
              <a:t>или реконструкцию объекта социальной направленности</a:t>
            </a:r>
            <a:endParaRPr lang="ru-RU" dirty="0"/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6D369D99-EF8C-480F-95B1-42EADE633ECA}"/>
              </a:ext>
            </a:extLst>
          </p:cNvPr>
          <p:cNvGrpSpPr/>
          <p:nvPr/>
        </p:nvGrpSpPr>
        <p:grpSpPr>
          <a:xfrm rot="10800000">
            <a:off x="8303801" y="1961455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9CF6868C-80A1-41D9-A734-BDCD0197AF7F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ACCC52CE-6EE8-4A77-ABE9-DDF0D547395D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F9D21B90-997E-48D7-8278-527D26015AB2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912137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20">
            <a:extLst>
              <a:ext uri="{FF2B5EF4-FFF2-40B4-BE49-F238E27FC236}">
                <a16:creationId xmlns:a16="http://schemas.microsoft.com/office/drawing/2014/main" id="{23EA29A3-1C86-4B4F-ACA1-24160691D02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6000" contrast="-8000"/>
          </a:blip>
          <a:srcRect t="48148" r="25089"/>
          <a:stretch>
            <a:fillRect/>
          </a:stretch>
        </p:blipFill>
        <p:spPr bwMode="auto">
          <a:xfrm rot="16200000" flipH="1">
            <a:off x="-436397" y="4586071"/>
            <a:ext cx="3514776" cy="243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DBC5A893-6C68-4DB5-B24C-5FB57384C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162787"/>
            <a:ext cx="7442828" cy="257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3715" tIns="41857" rIns="83715" bIns="41857">
            <a:spAutoFit/>
          </a:bodyPr>
          <a:lstStyle/>
          <a:p>
            <a:pPr algn="ctr" defTabSz="418571"/>
            <a:r>
              <a:rPr lang="ru-RU" sz="1797" b="1" dirty="0">
                <a:solidFill>
                  <a:srgbClr val="ED5338"/>
                </a:solidFill>
              </a:rPr>
              <a:t>  </a:t>
            </a:r>
            <a:r>
              <a:rPr lang="ru-RU" sz="2579" b="1" dirty="0">
                <a:solidFill>
                  <a:srgbClr val="562212"/>
                </a:solidFill>
              </a:rPr>
              <a:t>СЕРВИС 360° КОРПОРАЦИИ МСП</a:t>
            </a:r>
          </a:p>
          <a:p>
            <a:pPr algn="ctr" defTabSz="418571"/>
            <a:r>
              <a:rPr lang="en-US" sz="2579" b="1" dirty="0">
                <a:solidFill>
                  <a:srgbClr val="ED5338"/>
                </a:solidFill>
              </a:rPr>
              <a:t>corpmsp.ru/360/</a:t>
            </a:r>
            <a:endParaRPr lang="ru-RU" sz="2579" b="1" dirty="0">
              <a:solidFill>
                <a:srgbClr val="ED5338"/>
              </a:solidFill>
            </a:endParaRPr>
          </a:p>
          <a:p>
            <a:pPr defTabSz="418571"/>
            <a:r>
              <a:rPr lang="ru-RU" sz="2579" dirty="0">
                <a:solidFill>
                  <a:srgbClr val="562212"/>
                </a:solidFill>
              </a:rPr>
              <a:t>Возможность сообщить о нарушении своих прав при проверках и получении поддержки</a:t>
            </a:r>
          </a:p>
          <a:p>
            <a:pPr defTabSz="418571"/>
            <a:r>
              <a:rPr lang="ru-RU" sz="2579" dirty="0">
                <a:solidFill>
                  <a:srgbClr val="562212"/>
                </a:solidFill>
              </a:rPr>
              <a:t>Срок рассмотрения обращений –</a:t>
            </a:r>
            <a:br>
              <a:rPr lang="ru-RU" sz="2579" dirty="0">
                <a:solidFill>
                  <a:srgbClr val="562212"/>
                </a:solidFill>
              </a:rPr>
            </a:br>
            <a:r>
              <a:rPr lang="ru-RU" sz="2579" b="1" dirty="0">
                <a:solidFill>
                  <a:srgbClr val="562212"/>
                </a:solidFill>
              </a:rPr>
              <a:t>до 15 рабочих дней.</a:t>
            </a:r>
            <a:endParaRPr lang="ru-RU" sz="2188" b="1" dirty="0">
              <a:solidFill>
                <a:srgbClr val="562212"/>
              </a:solidFill>
            </a:endParaRPr>
          </a:p>
          <a:p>
            <a:pPr algn="ctr" defTabSz="418571"/>
            <a:endParaRPr lang="ru-RU" sz="703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4EF6AF-2E2E-46D4-81B9-4B9E78486C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736912"/>
            <a:ext cx="6629400" cy="3425888"/>
          </a:xfrm>
          <a:prstGeom prst="rect">
            <a:avLst/>
          </a:prstGeom>
        </p:spPr>
      </p:pic>
      <p:pic>
        <p:nvPicPr>
          <p:cNvPr id="6" name="Рисунок 14">
            <a:extLst>
              <a:ext uri="{FF2B5EF4-FFF2-40B4-BE49-F238E27FC236}">
                <a16:creationId xmlns:a16="http://schemas.microsoft.com/office/drawing/2014/main" id="{F4A5529F-FD59-4505-85A3-76FFABD2189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76" r="218" b="43707"/>
          <a:stretch>
            <a:fillRect/>
          </a:stretch>
        </p:blipFill>
        <p:spPr bwMode="auto">
          <a:xfrm rot="10800000">
            <a:off x="5507314" y="4239"/>
            <a:ext cx="1847688" cy="104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FC9E5D9-2246-4DA7-81BF-23463EFFBAE4}"/>
              </a:ext>
            </a:extLst>
          </p:cNvPr>
          <p:cNvGrpSpPr/>
          <p:nvPr/>
        </p:nvGrpSpPr>
        <p:grpSpPr>
          <a:xfrm rot="10800000">
            <a:off x="443146" y="939330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5FC00DB-366B-407D-BD0B-CA7E7C85FB1E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9819730E-3034-48BB-9C93-7BE271EA9DF8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11BEEAAC-CEB3-4183-8206-932E30B67494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pic>
        <p:nvPicPr>
          <p:cNvPr id="13" name="Рисунок 19">
            <a:extLst>
              <a:ext uri="{FF2B5EF4-FFF2-40B4-BE49-F238E27FC236}">
                <a16:creationId xmlns:a16="http://schemas.microsoft.com/office/drawing/2014/main" id="{816571DA-BAB2-488C-95AB-160C5EDFA7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76" r="218" b="-2"/>
          <a:stretch>
            <a:fillRect/>
          </a:stretch>
        </p:blipFill>
        <p:spPr bwMode="auto">
          <a:xfrm>
            <a:off x="-14510" y="5488278"/>
            <a:ext cx="1597891" cy="1605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Овал 13">
            <a:extLst>
              <a:ext uri="{FF2B5EF4-FFF2-40B4-BE49-F238E27FC236}">
                <a16:creationId xmlns:a16="http://schemas.microsoft.com/office/drawing/2014/main" id="{71CC9CC3-5031-4EB0-8040-6E25DCBCC6E2}"/>
              </a:ext>
            </a:extLst>
          </p:cNvPr>
          <p:cNvSpPr/>
          <p:nvPr/>
        </p:nvSpPr>
        <p:spPr>
          <a:xfrm>
            <a:off x="177647" y="2196636"/>
            <a:ext cx="800528" cy="740246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192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32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A9505B0D-B598-4110-AD16-28690F72E30F}"/>
              </a:ext>
            </a:extLst>
          </p:cNvPr>
          <p:cNvGrpSpPr/>
          <p:nvPr/>
        </p:nvGrpSpPr>
        <p:grpSpPr>
          <a:xfrm rot="5762394">
            <a:off x="8700272" y="3047837"/>
            <a:ext cx="2106477" cy="1464001"/>
            <a:chOff x="2418080" y="4704080"/>
            <a:chExt cx="2032000" cy="1412239"/>
          </a:xfrm>
          <a:solidFill>
            <a:srgbClr val="EDD8C2">
              <a:alpha val="19000"/>
            </a:srgbClr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9C31C0D0-E350-463F-8E91-185B1794623C}"/>
                </a:ext>
              </a:extLst>
            </p:cNvPr>
            <p:cNvSpPr/>
            <p:nvPr/>
          </p:nvSpPr>
          <p:spPr>
            <a:xfrm rot="2700000">
              <a:off x="367792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E245F490-A9D2-4685-8490-75ACCBD02323}"/>
                </a:ext>
              </a:extLst>
            </p:cNvPr>
            <p:cNvSpPr/>
            <p:nvPr/>
          </p:nvSpPr>
          <p:spPr>
            <a:xfrm rot="2700000">
              <a:off x="3048000" y="5344159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5A53219F-810D-4588-9232-55C2C9DA9B88}"/>
                </a:ext>
              </a:extLst>
            </p:cNvPr>
            <p:cNvSpPr/>
            <p:nvPr/>
          </p:nvSpPr>
          <p:spPr>
            <a:xfrm rot="2700000">
              <a:off x="2418080" y="4704080"/>
              <a:ext cx="772160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pic>
        <p:nvPicPr>
          <p:cNvPr id="1028" name="Picture 4" descr="http://qrcoder.ru/code/?corpmsp.ru%2F360%2F&amp;6&amp;0">
            <a:extLst>
              <a:ext uri="{FF2B5EF4-FFF2-40B4-BE49-F238E27FC236}">
                <a16:creationId xmlns:a16="http://schemas.microsoft.com/office/drawing/2014/main" id="{F48109CE-C8C5-4346-8C88-3F910FD51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76" y="4660873"/>
            <a:ext cx="18859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527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Рисунок 19"/>
          <p:cNvPicPr>
            <a:picLocks noChangeAspect="1"/>
          </p:cNvPicPr>
          <p:nvPr/>
        </p:nvPicPr>
        <p:blipFill>
          <a:blip r:embed="rId3"/>
          <a:srcRect t="-76" r="218" b="-2"/>
          <a:stretch>
            <a:fillRect/>
          </a:stretch>
        </p:blipFill>
        <p:spPr bwMode="auto">
          <a:xfrm>
            <a:off x="8043460" y="1596358"/>
            <a:ext cx="2320925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TextBox 16"/>
          <p:cNvSpPr txBox="1">
            <a:spLocks noChangeArrowheads="1"/>
          </p:cNvSpPr>
          <p:nvPr/>
        </p:nvSpPr>
        <p:spPr bwMode="auto">
          <a:xfrm>
            <a:off x="761207" y="748322"/>
            <a:ext cx="9462419" cy="93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5" tIns="45703" rIns="91405" bIns="45703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3200" b="1" dirty="0">
                <a:solidFill>
                  <a:srgbClr val="ED5338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Фонд поддержки предпринимательства Ленинградской области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6613" y="363538"/>
            <a:ext cx="554037" cy="117475"/>
          </a:xfrm>
          <a:prstGeom prst="rect">
            <a:avLst/>
          </a:prstGeom>
          <a:solidFill>
            <a:srgbClr val="ED5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5" tIns="45703" rIns="91405" bIns="45703" anchor="ctr"/>
          <a:lstStyle/>
          <a:p>
            <a:pPr algn="ctr">
              <a:defRPr/>
            </a:pPr>
            <a:endParaRPr lang="ru-RU" sz="1600"/>
          </a:p>
        </p:txBody>
      </p:sp>
      <p:sp>
        <p:nvSpPr>
          <p:cNvPr id="73" name="Овал 72"/>
          <p:cNvSpPr/>
          <p:nvPr/>
        </p:nvSpPr>
        <p:spPr>
          <a:xfrm>
            <a:off x="6359487" y="170980"/>
            <a:ext cx="1109663" cy="1035388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5" tIns="45703" rIns="91405" bIns="45703" anchor="ctr"/>
          <a:lstStyle/>
          <a:p>
            <a:pPr algn="ctr" defTabSz="1007563">
              <a:defRPr/>
            </a:pPr>
            <a:endParaRPr lang="ru-RU" sz="2000" dirty="0">
              <a:solidFill>
                <a:prstClr val="white"/>
              </a:solidFill>
            </a:endParaRPr>
          </a:p>
        </p:txBody>
      </p:sp>
      <p:grpSp>
        <p:nvGrpSpPr>
          <p:cNvPr id="22" name="Группа 38"/>
          <p:cNvGrpSpPr>
            <a:grpSpLocks/>
          </p:cNvGrpSpPr>
          <p:nvPr/>
        </p:nvGrpSpPr>
        <p:grpSpPr bwMode="auto">
          <a:xfrm>
            <a:off x="6592902" y="2298340"/>
            <a:ext cx="2616767" cy="3035787"/>
            <a:chOff x="6156176" y="2276871"/>
            <a:chExt cx="3201888" cy="3673217"/>
          </a:xfrm>
          <a:solidFill>
            <a:srgbClr val="ED5338"/>
          </a:solidFill>
        </p:grpSpPr>
        <p:grpSp>
          <p:nvGrpSpPr>
            <p:cNvPr id="25" name="Группа 16"/>
            <p:cNvGrpSpPr>
              <a:grpSpLocks/>
            </p:cNvGrpSpPr>
            <p:nvPr/>
          </p:nvGrpSpPr>
          <p:grpSpPr bwMode="auto">
            <a:xfrm>
              <a:off x="6156176" y="2276871"/>
              <a:ext cx="2592968" cy="3063384"/>
              <a:chOff x="6156176" y="2276872"/>
              <a:chExt cx="2592968" cy="2592405"/>
            </a:xfrm>
            <a:grpFill/>
          </p:grpSpPr>
          <p:sp>
            <p:nvSpPr>
              <p:cNvPr id="42" name="Загнутый угол 7"/>
              <p:cNvSpPr/>
              <p:nvPr/>
            </p:nvSpPr>
            <p:spPr>
              <a:xfrm>
                <a:off x="6156176" y="2276872"/>
                <a:ext cx="2592968" cy="2592405"/>
              </a:xfrm>
              <a:prstGeom prst="foldedCorner">
                <a:avLst/>
              </a:prstGeom>
              <a:grpFill/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TextBox 8"/>
              <p:cNvSpPr txBox="1">
                <a:spLocks noChangeArrowheads="1"/>
              </p:cNvSpPr>
              <p:nvPr/>
            </p:nvSpPr>
            <p:spPr bwMode="auto">
              <a:xfrm>
                <a:off x="6228087" y="3151244"/>
                <a:ext cx="2448466" cy="9446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3600" b="1" dirty="0">
                    <a:solidFill>
                      <a:srgbClr val="FFFFFF"/>
                    </a:solidFill>
                    <a:latin typeface="Calibri" pitchFamily="34" charset="0"/>
                  </a:rPr>
                  <a:t>Региональные проекты</a:t>
                </a:r>
              </a:p>
            </p:txBody>
          </p:sp>
        </p:grpSp>
        <p:grpSp>
          <p:nvGrpSpPr>
            <p:cNvPr id="26" name="Группа 26"/>
            <p:cNvGrpSpPr>
              <a:grpSpLocks/>
            </p:cNvGrpSpPr>
            <p:nvPr/>
          </p:nvGrpSpPr>
          <p:grpSpPr bwMode="auto">
            <a:xfrm>
              <a:off x="6308968" y="2429329"/>
              <a:ext cx="2591845" cy="3063382"/>
              <a:chOff x="6156568" y="2276921"/>
              <a:chExt cx="2591845" cy="2592404"/>
            </a:xfrm>
            <a:grpFill/>
          </p:grpSpPr>
          <p:sp>
            <p:nvSpPr>
              <p:cNvPr id="40" name="Загнутый угол 39"/>
              <p:cNvSpPr/>
              <p:nvPr/>
            </p:nvSpPr>
            <p:spPr>
              <a:xfrm>
                <a:off x="6156568" y="2276921"/>
                <a:ext cx="2591845" cy="2592404"/>
              </a:xfrm>
              <a:prstGeom prst="foldedCorner">
                <a:avLst/>
              </a:prstGeom>
              <a:grpFill/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TextBox 28"/>
              <p:cNvSpPr txBox="1">
                <a:spLocks noChangeArrowheads="1"/>
              </p:cNvSpPr>
              <p:nvPr/>
            </p:nvSpPr>
            <p:spPr bwMode="auto">
              <a:xfrm>
                <a:off x="6228136" y="3151244"/>
                <a:ext cx="2448370" cy="9446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3600" b="1" dirty="0">
                    <a:solidFill>
                      <a:srgbClr val="FFFFFF"/>
                    </a:solidFill>
                    <a:latin typeface="Calibri" pitchFamily="34" charset="0"/>
                  </a:rPr>
                  <a:t>Региональные проекты</a:t>
                </a:r>
              </a:p>
            </p:txBody>
          </p:sp>
        </p:grpSp>
        <p:grpSp>
          <p:nvGrpSpPr>
            <p:cNvPr id="27" name="Группа 29"/>
            <p:cNvGrpSpPr>
              <a:grpSpLocks/>
            </p:cNvGrpSpPr>
            <p:nvPr/>
          </p:nvGrpSpPr>
          <p:grpSpPr bwMode="auto">
            <a:xfrm>
              <a:off x="6461760" y="2580496"/>
              <a:ext cx="2590721" cy="3063382"/>
              <a:chOff x="6156960" y="2275878"/>
              <a:chExt cx="2590721" cy="2592404"/>
            </a:xfrm>
            <a:grpFill/>
          </p:grpSpPr>
          <p:sp>
            <p:nvSpPr>
              <p:cNvPr id="38" name="Загнутый угол 37"/>
              <p:cNvSpPr/>
              <p:nvPr/>
            </p:nvSpPr>
            <p:spPr>
              <a:xfrm>
                <a:off x="6156960" y="2275878"/>
                <a:ext cx="2590721" cy="2592404"/>
              </a:xfrm>
              <a:prstGeom prst="foldedCorner">
                <a:avLst/>
              </a:prstGeom>
              <a:grpFill/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TextBox 31"/>
              <p:cNvSpPr txBox="1">
                <a:spLocks noChangeArrowheads="1"/>
              </p:cNvSpPr>
              <p:nvPr/>
            </p:nvSpPr>
            <p:spPr bwMode="auto">
              <a:xfrm>
                <a:off x="6228136" y="3151244"/>
                <a:ext cx="2448370" cy="9446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3600" b="1" dirty="0">
                    <a:solidFill>
                      <a:srgbClr val="FFFFFF"/>
                    </a:solidFill>
                    <a:latin typeface="Calibri" pitchFamily="34" charset="0"/>
                  </a:rPr>
                  <a:t>Региональные проекты</a:t>
                </a:r>
              </a:p>
            </p:txBody>
          </p:sp>
        </p:grpSp>
        <p:grpSp>
          <p:nvGrpSpPr>
            <p:cNvPr id="32" name="Группа 32"/>
            <p:cNvGrpSpPr>
              <a:grpSpLocks/>
            </p:cNvGrpSpPr>
            <p:nvPr/>
          </p:nvGrpSpPr>
          <p:grpSpPr bwMode="auto">
            <a:xfrm>
              <a:off x="6613429" y="2734247"/>
              <a:ext cx="2591844" cy="3063384"/>
              <a:chOff x="6156229" y="2277020"/>
              <a:chExt cx="2591844" cy="2592405"/>
            </a:xfrm>
            <a:grpFill/>
          </p:grpSpPr>
          <p:sp>
            <p:nvSpPr>
              <p:cNvPr id="36" name="Загнутый угол 35"/>
              <p:cNvSpPr/>
              <p:nvPr/>
            </p:nvSpPr>
            <p:spPr>
              <a:xfrm>
                <a:off x="6156229" y="2277020"/>
                <a:ext cx="2591844" cy="2592405"/>
              </a:xfrm>
              <a:prstGeom prst="foldedCorner">
                <a:avLst/>
              </a:prstGeom>
              <a:grpFill/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TextBox 34"/>
              <p:cNvSpPr txBox="1">
                <a:spLocks noChangeArrowheads="1"/>
              </p:cNvSpPr>
              <p:nvPr/>
            </p:nvSpPr>
            <p:spPr bwMode="auto">
              <a:xfrm>
                <a:off x="6228136" y="3151244"/>
                <a:ext cx="2448370" cy="94463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3600" b="1" dirty="0">
                    <a:solidFill>
                      <a:srgbClr val="FFFFFF"/>
                    </a:solidFill>
                    <a:latin typeface="Calibri" pitchFamily="34" charset="0"/>
                  </a:rPr>
                  <a:t>Региональные проекты</a:t>
                </a:r>
              </a:p>
            </p:txBody>
          </p:sp>
        </p:grpSp>
        <p:grpSp>
          <p:nvGrpSpPr>
            <p:cNvPr id="33" name="Группа 35"/>
            <p:cNvGrpSpPr>
              <a:grpSpLocks/>
            </p:cNvGrpSpPr>
            <p:nvPr/>
          </p:nvGrpSpPr>
          <p:grpSpPr bwMode="auto">
            <a:xfrm>
              <a:off x="6765097" y="2886705"/>
              <a:ext cx="2592967" cy="3063383"/>
              <a:chOff x="6155497" y="2277069"/>
              <a:chExt cx="2592967" cy="2592405"/>
            </a:xfrm>
            <a:grpFill/>
          </p:grpSpPr>
          <p:sp>
            <p:nvSpPr>
              <p:cNvPr id="34" name="Загнутый угол 33"/>
              <p:cNvSpPr/>
              <p:nvPr/>
            </p:nvSpPr>
            <p:spPr>
              <a:xfrm>
                <a:off x="6155497" y="2277069"/>
                <a:ext cx="2592967" cy="2592405"/>
              </a:xfrm>
              <a:prstGeom prst="foldedCorner">
                <a:avLst/>
              </a:prstGeom>
              <a:grpFill/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TextBox 37"/>
              <p:cNvSpPr txBox="1">
                <a:spLocks noChangeArrowheads="1"/>
              </p:cNvSpPr>
              <p:nvPr/>
            </p:nvSpPr>
            <p:spPr bwMode="auto">
              <a:xfrm>
                <a:off x="6228522" y="2714422"/>
                <a:ext cx="2448040" cy="44809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ru-RU" sz="3100" b="1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p:grpSp>
      </p:grpSp>
      <p:sp>
        <p:nvSpPr>
          <p:cNvPr id="44" name="Закрывающая фигурная скобка 5"/>
          <p:cNvSpPr/>
          <p:nvPr/>
        </p:nvSpPr>
        <p:spPr>
          <a:xfrm>
            <a:off x="5736105" y="2436260"/>
            <a:ext cx="650875" cy="3002816"/>
          </a:xfrm>
          <a:prstGeom prst="rightBrace">
            <a:avLst>
              <a:gd name="adj1" fmla="val 63555"/>
              <a:gd name="adj2" fmla="val 48300"/>
            </a:avLst>
          </a:prstGeom>
          <a:ln>
            <a:solidFill>
              <a:srgbClr val="ED533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lIns="116745" tIns="58373" rIns="116745" bIns="58373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7115" name="Прямоугольник 1"/>
          <p:cNvSpPr>
            <a:spLocks noChangeArrowheads="1"/>
          </p:cNvSpPr>
          <p:nvPr/>
        </p:nvSpPr>
        <p:spPr bwMode="auto">
          <a:xfrm>
            <a:off x="663889" y="5037288"/>
            <a:ext cx="5551488" cy="57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996" tIns="38998" rIns="77996" bIns="38998">
            <a:spAutoFit/>
          </a:bodyPr>
          <a:lstStyle/>
          <a:p>
            <a:pPr algn="ctr"/>
            <a:r>
              <a:rPr lang="ru-RU" sz="32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Портал </a:t>
            </a:r>
            <a:r>
              <a:rPr lang="en-US" sz="3200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www.813.ru</a:t>
            </a:r>
            <a:endParaRPr lang="ru-RU" sz="3200" b="1" dirty="0">
              <a:solidFill>
                <a:srgbClr val="56221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7117" name="Рисунок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7044" y="2975309"/>
            <a:ext cx="2000949" cy="1979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8" name="Прямоугольник 1"/>
          <p:cNvSpPr>
            <a:spLocks noChangeArrowheads="1"/>
          </p:cNvSpPr>
          <p:nvPr/>
        </p:nvSpPr>
        <p:spPr bwMode="auto">
          <a:xfrm>
            <a:off x="438407" y="3009730"/>
            <a:ext cx="62103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ED5338"/>
                </a:solidFill>
              </a:rPr>
              <a:t>  </a:t>
            </a:r>
            <a:r>
              <a:rPr lang="ru-RU" sz="2400" b="1" dirty="0">
                <a:solidFill>
                  <a:srgbClr val="562212"/>
                </a:solidFill>
              </a:rPr>
              <a:t>ЦЕНТР «МОЙ БИЗНЕС»</a:t>
            </a:r>
          </a:p>
          <a:p>
            <a:pPr algn="ctr"/>
            <a:endParaRPr lang="ru-RU" sz="2400" b="1" dirty="0">
              <a:solidFill>
                <a:srgbClr val="562212"/>
              </a:solidFill>
            </a:endParaRPr>
          </a:p>
          <a:p>
            <a:pPr algn="ctr"/>
            <a:r>
              <a:rPr lang="ru-RU" sz="32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32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(812) </a:t>
            </a:r>
            <a:r>
              <a:rPr lang="ru-RU" sz="3200" b="1" dirty="0">
                <a:solidFill>
                  <a:srgbClr val="ED5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309-46-88</a:t>
            </a:r>
          </a:p>
          <a:p>
            <a:pPr algn="ctr"/>
            <a:endParaRPr lang="ru-RU" sz="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642225" y="247688"/>
            <a:ext cx="1244600" cy="58261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6" name="Picture 2" descr="C:\Users\au_nekrasova\Desktop\вебинар 02.06.2020\Новый рисунок (12).jpg">
            <a:extLst>
              <a:ext uri="{FF2B5EF4-FFF2-40B4-BE49-F238E27FC236}">
                <a16:creationId xmlns:a16="http://schemas.microsoft.com/office/drawing/2014/main" id="{EA409524-9D61-4707-AC24-4136E3F1F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934"/>
          <a:stretch>
            <a:fillRect/>
          </a:stretch>
        </p:blipFill>
        <p:spPr bwMode="auto">
          <a:xfrm>
            <a:off x="2887693" y="2436260"/>
            <a:ext cx="1517584" cy="65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4" descr="http://qrcoder.ru/code/?https%3A%2F%2Ft.me%2FFPP47_bot&amp;4&amp;0">
            <a:extLst>
              <a:ext uri="{FF2B5EF4-FFF2-40B4-BE49-F238E27FC236}">
                <a16:creationId xmlns:a16="http://schemas.microsoft.com/office/drawing/2014/main" id="{D850B185-252A-4AA7-96C3-5AF232547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609" y="5757909"/>
            <a:ext cx="1208502" cy="120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223D27FD-8D1B-42F5-B43F-A470C19CCC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6109" y="5816937"/>
            <a:ext cx="1208502" cy="1008236"/>
          </a:xfrm>
          <a:prstGeom prst="rect">
            <a:avLst/>
          </a:prstGeom>
        </p:spPr>
      </p:pic>
      <p:sp>
        <p:nvSpPr>
          <p:cNvPr id="47" name="Прямоугольник 55">
            <a:extLst>
              <a:ext uri="{FF2B5EF4-FFF2-40B4-BE49-F238E27FC236}">
                <a16:creationId xmlns:a16="http://schemas.microsoft.com/office/drawing/2014/main" id="{4D033A06-E390-4989-BD34-AA21F3AAA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890" y="6713630"/>
            <a:ext cx="26019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Aft>
                <a:spcPts val="525"/>
              </a:spcAft>
            </a:pPr>
            <a:r>
              <a:rPr lang="ru-RU" altLang="ru-RU" sz="2000" b="1" dirty="0">
                <a:solidFill>
                  <a:srgbClr val="562212"/>
                </a:solidFill>
              </a:rPr>
              <a:t>Чат-бот: </a:t>
            </a:r>
            <a:r>
              <a:rPr lang="en-US" altLang="ru-RU" sz="2000" b="1" dirty="0">
                <a:solidFill>
                  <a:srgbClr val="562212"/>
                </a:solidFill>
              </a:rPr>
              <a:t>@FPP47_bot</a:t>
            </a:r>
            <a:endParaRPr lang="ru-RU" altLang="ru-RU" sz="2000" b="1" dirty="0">
              <a:solidFill>
                <a:srgbClr val="562212"/>
              </a:solidFill>
            </a:endParaRPr>
          </a:p>
        </p:txBody>
      </p:sp>
      <p:pic>
        <p:nvPicPr>
          <p:cNvPr id="45" name="Picture 2" descr="http://www.813.ru/bitrix/templates/piter_2017/img/logo1.png">
            <a:extLst>
              <a:ext uri="{FF2B5EF4-FFF2-40B4-BE49-F238E27FC236}">
                <a16:creationId xmlns:a16="http://schemas.microsoft.com/office/drawing/2014/main" id="{74E4578B-1E0E-40C3-A0D7-B267AC7DE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079" y="280997"/>
            <a:ext cx="1580856" cy="43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balkhash.goo.kz/media/img/journal/min-5ffd4ba099a94.jpg">
            <a:extLst>
              <a:ext uri="{FF2B5EF4-FFF2-40B4-BE49-F238E27FC236}">
                <a16:creationId xmlns:a16="http://schemas.microsoft.com/office/drawing/2014/main" id="{8E0C11BB-A4B6-4842-AE76-084B1E072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011" y="5679486"/>
            <a:ext cx="1685118" cy="1685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qrcoder.ru/code/?https%3A%2F%2Ft.me%2Ffpp_lo&amp;4&amp;0">
            <a:extLst>
              <a:ext uri="{FF2B5EF4-FFF2-40B4-BE49-F238E27FC236}">
                <a16:creationId xmlns:a16="http://schemas.microsoft.com/office/drawing/2014/main" id="{C4C101A0-F3E5-406F-B9C7-5C8916691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079" y="5728503"/>
            <a:ext cx="1213440" cy="118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qrcoder.ru/code/?https%3A%2F%2Fvk.com%2Ffpp47&amp;4&amp;0">
            <a:extLst>
              <a:ext uri="{FF2B5EF4-FFF2-40B4-BE49-F238E27FC236}">
                <a16:creationId xmlns:a16="http://schemas.microsoft.com/office/drawing/2014/main" id="{7B37D717-044C-480E-9B74-D98D61D72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9929" y="5757909"/>
            <a:ext cx="1185105" cy="118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s://static.tildacdn.com/tild3161-6462-4331-b730-616331356431/e93bb45213b72e9d0360.png">
            <a:extLst>
              <a:ext uri="{FF2B5EF4-FFF2-40B4-BE49-F238E27FC236}">
                <a16:creationId xmlns:a16="http://schemas.microsoft.com/office/drawing/2014/main" id="{8E347809-C56C-40A7-A7EC-E6D887E4C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557" y="5934778"/>
            <a:ext cx="978830" cy="978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25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вал 16">
            <a:extLst>
              <a:ext uri="{FF2B5EF4-FFF2-40B4-BE49-F238E27FC236}">
                <a16:creationId xmlns:a16="http://schemas.microsoft.com/office/drawing/2014/main" id="{E90FE39C-0A16-4226-826F-7B456FEB5902}"/>
              </a:ext>
            </a:extLst>
          </p:cNvPr>
          <p:cNvSpPr/>
          <p:nvPr/>
        </p:nvSpPr>
        <p:spPr>
          <a:xfrm>
            <a:off x="7067924" y="6023926"/>
            <a:ext cx="1299146" cy="1261244"/>
          </a:xfrm>
          <a:prstGeom prst="ellipse">
            <a:avLst/>
          </a:prstGeom>
          <a:noFill/>
          <a:ln w="180975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Арка 8">
            <a:extLst>
              <a:ext uri="{FF2B5EF4-FFF2-40B4-BE49-F238E27FC236}">
                <a16:creationId xmlns:a16="http://schemas.microsoft.com/office/drawing/2014/main" id="{D0DA1702-2D12-46E2-AD4A-FE419D9AE572}"/>
              </a:ext>
            </a:extLst>
          </p:cNvPr>
          <p:cNvSpPr/>
          <p:nvPr/>
        </p:nvSpPr>
        <p:spPr>
          <a:xfrm rot="4337337">
            <a:off x="8725098" y="1564113"/>
            <a:ext cx="3841750" cy="3840163"/>
          </a:xfrm>
          <a:prstGeom prst="blockArc">
            <a:avLst>
              <a:gd name="adj1" fmla="val 956724"/>
              <a:gd name="adj2" fmla="val 11921681"/>
              <a:gd name="adj3" fmla="val 18078"/>
            </a:avLst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7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AD2C149-6B67-4206-A26A-3D599440E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929" y="2981763"/>
            <a:ext cx="9217951" cy="16521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77C188-2F7A-42F9-A603-A750B56CE4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330" y="3107334"/>
            <a:ext cx="9217951" cy="1652159"/>
          </a:xfrm>
          <a:prstGeom prst="rect">
            <a:avLst/>
          </a:prstGeom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id="{391FDD6D-4586-4CF0-BE9D-CF7309E40371}"/>
              </a:ext>
            </a:extLst>
          </p:cNvPr>
          <p:cNvSpPr/>
          <p:nvPr/>
        </p:nvSpPr>
        <p:spPr>
          <a:xfrm>
            <a:off x="253815" y="743938"/>
            <a:ext cx="1271030" cy="1271030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18">
            <a:extLst>
              <a:ext uri="{FF2B5EF4-FFF2-40B4-BE49-F238E27FC236}">
                <a16:creationId xmlns:a16="http://schemas.microsoft.com/office/drawing/2014/main" id="{A2389896-5D14-4A3D-B987-9F9540AD5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30" y="433414"/>
            <a:ext cx="7881036" cy="135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E04E39"/>
              </a:solidFill>
              <a:effectLst/>
              <a:uLnTx/>
              <a:uFillTx/>
              <a:latin typeface="Arial Black" pitchFamily="34" charset="0"/>
              <a:ea typeface="Roboto Black"/>
              <a:cs typeface="Roboto Black"/>
            </a:endParaRPr>
          </a:p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Ленинградская область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04E39"/>
              </a:solidFill>
              <a:effectLst/>
              <a:uLnTx/>
              <a:uFillTx/>
              <a:latin typeface="Arial" panose="020B0604020202020204" pitchFamily="34" charset="0"/>
              <a:ea typeface="Roboto Black"/>
              <a:cs typeface="Arial" panose="020B060402020202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562212"/>
              </a:solidFill>
              <a:effectLst/>
              <a:uLnTx/>
              <a:uFillTx/>
              <a:latin typeface="Arial Black" pitchFamily="34" charset="0"/>
              <a:ea typeface="Roboto Black"/>
              <a:cs typeface="Roboto Black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36B5920-BF23-4123-BAC9-34FBF3A82913}"/>
              </a:ext>
            </a:extLst>
          </p:cNvPr>
          <p:cNvSpPr/>
          <p:nvPr/>
        </p:nvSpPr>
        <p:spPr>
          <a:xfrm>
            <a:off x="5713077" y="3200060"/>
            <a:ext cx="491315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Количество субъектов МСП –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423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в т.ч. ИП –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153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в т.ч. юр. лиц –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20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2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70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в т.ч. вновь созданные –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18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718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* По состоянию на 10.06. 2022</a:t>
            </a:r>
          </a:p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C0387B-FB7D-4762-B828-31A85F926066}"/>
              </a:ext>
            </a:extLst>
          </p:cNvPr>
          <p:cNvSpPr/>
          <p:nvPr/>
        </p:nvSpPr>
        <p:spPr>
          <a:xfrm>
            <a:off x="428767" y="4918759"/>
            <a:ext cx="61244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Самозанятые граждане –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57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6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30 чел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Заняты в сферах: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Строительство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Сдача жилья в аренду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Транспортные услуги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Индустрия красоты (маникюр, стрижка)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Торговля (продукция собственного производства)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Обучение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* По состоянию на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7.06. 2022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64E38DC6-466D-48B6-87AD-A4568B211BA6}"/>
              </a:ext>
            </a:extLst>
          </p:cNvPr>
          <p:cNvSpPr/>
          <p:nvPr/>
        </p:nvSpPr>
        <p:spPr>
          <a:xfrm>
            <a:off x="5896408" y="4972116"/>
            <a:ext cx="1969464" cy="1951584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794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31C61E3-EE6E-4D39-B319-CFE7FF7C9AF4}"/>
              </a:ext>
            </a:extLst>
          </p:cNvPr>
          <p:cNvSpPr/>
          <p:nvPr/>
        </p:nvSpPr>
        <p:spPr>
          <a:xfrm>
            <a:off x="1524845" y="310508"/>
            <a:ext cx="619020" cy="99909"/>
          </a:xfrm>
          <a:prstGeom prst="rect">
            <a:avLst/>
          </a:prstGeom>
          <a:solidFill>
            <a:srgbClr val="E04E39"/>
          </a:solidFill>
          <a:ln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011" tIns="39006" rIns="78011" bIns="39006"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8" name="Picture 4" descr="https://tiaranail.ru/images/vod_map_reg2.png">
            <a:extLst>
              <a:ext uri="{FF2B5EF4-FFF2-40B4-BE49-F238E27FC236}">
                <a16:creationId xmlns:a16="http://schemas.microsoft.com/office/drawing/2014/main" id="{0AF5FCD2-39D1-4859-8122-AAE9FE265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76" y="1201634"/>
            <a:ext cx="5538700" cy="392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6C1B2E6-DEEF-45EC-B54D-D3670FB7EC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426" y="1240845"/>
            <a:ext cx="1530142" cy="186648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6730EE2C-995C-4D78-98A0-46BA30FFAC0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724" y="139770"/>
            <a:ext cx="2914720" cy="69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836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4" name="Прямая соединительная линия 133"/>
          <p:cNvCxnSpPr/>
          <p:nvPr/>
        </p:nvCxnSpPr>
        <p:spPr>
          <a:xfrm>
            <a:off x="3895725" y="4908550"/>
            <a:ext cx="341313" cy="0"/>
          </a:xfrm>
          <a:prstGeom prst="line">
            <a:avLst/>
          </a:prstGeom>
          <a:ln>
            <a:solidFill>
              <a:srgbClr val="5622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>
            <a:off x="3895725" y="5676900"/>
            <a:ext cx="341313" cy="0"/>
          </a:xfrm>
          <a:prstGeom prst="line">
            <a:avLst/>
          </a:prstGeom>
          <a:ln>
            <a:solidFill>
              <a:srgbClr val="5622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6559550" y="4914900"/>
            <a:ext cx="339725" cy="0"/>
          </a:xfrm>
          <a:prstGeom prst="line">
            <a:avLst/>
          </a:prstGeom>
          <a:ln>
            <a:solidFill>
              <a:srgbClr val="5622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6548438" y="5664200"/>
            <a:ext cx="339725" cy="0"/>
          </a:xfrm>
          <a:prstGeom prst="line">
            <a:avLst/>
          </a:prstGeom>
          <a:ln>
            <a:solidFill>
              <a:srgbClr val="5622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13" name="Группа 98"/>
          <p:cNvGrpSpPr>
            <a:grpSpLocks/>
          </p:cNvGrpSpPr>
          <p:nvPr/>
        </p:nvGrpSpPr>
        <p:grpSpPr bwMode="auto">
          <a:xfrm flipH="1">
            <a:off x="5945188" y="3856038"/>
            <a:ext cx="963612" cy="893762"/>
            <a:chOff x="4289377" y="1851949"/>
            <a:chExt cx="1284790" cy="1132499"/>
          </a:xfrm>
        </p:grpSpPr>
        <p:cxnSp>
          <p:nvCxnSpPr>
            <p:cNvPr id="100" name="Прямая соединительная линия 99"/>
            <p:cNvCxnSpPr/>
            <p:nvPr/>
          </p:nvCxnSpPr>
          <p:spPr>
            <a:xfrm>
              <a:off x="4289377" y="1851949"/>
              <a:ext cx="510106" cy="0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4799483" y="1851949"/>
              <a:ext cx="774684" cy="1132499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14" name="Группа 14"/>
          <p:cNvGrpSpPr>
            <a:grpSpLocks/>
          </p:cNvGrpSpPr>
          <p:nvPr/>
        </p:nvGrpSpPr>
        <p:grpSpPr bwMode="auto">
          <a:xfrm>
            <a:off x="3906838" y="2797175"/>
            <a:ext cx="1031875" cy="1954213"/>
            <a:chOff x="4289377" y="1851949"/>
            <a:chExt cx="1284790" cy="1132499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4289377" y="1851949"/>
              <a:ext cx="509963" cy="0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799340" y="1851949"/>
              <a:ext cx="774827" cy="1132499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15" name="Группа 15"/>
          <p:cNvGrpSpPr>
            <a:grpSpLocks/>
          </p:cNvGrpSpPr>
          <p:nvPr/>
        </p:nvGrpSpPr>
        <p:grpSpPr bwMode="auto">
          <a:xfrm>
            <a:off x="3906838" y="3852863"/>
            <a:ext cx="912812" cy="1106487"/>
            <a:chOff x="4289377" y="1851949"/>
            <a:chExt cx="1284790" cy="1132499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>
              <a:off x="4289377" y="1851949"/>
              <a:ext cx="509447" cy="0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4798824" y="1851949"/>
              <a:ext cx="775343" cy="1132499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16" name="Группа 22"/>
          <p:cNvGrpSpPr>
            <a:grpSpLocks/>
          </p:cNvGrpSpPr>
          <p:nvPr/>
        </p:nvGrpSpPr>
        <p:grpSpPr bwMode="auto">
          <a:xfrm flipH="1">
            <a:off x="5861050" y="2736850"/>
            <a:ext cx="1000125" cy="2014538"/>
            <a:chOff x="4289377" y="1851949"/>
            <a:chExt cx="1284790" cy="1132499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>
              <a:off x="4289377" y="1851949"/>
              <a:ext cx="509837" cy="0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799214" y="1851949"/>
              <a:ext cx="774953" cy="1132499"/>
            </a:xfrm>
            <a:prstGeom prst="line">
              <a:avLst/>
            </a:prstGeom>
            <a:ln>
              <a:solidFill>
                <a:srgbClr val="5622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>
            <a:off x="4178300" y="4510088"/>
            <a:ext cx="2406650" cy="1590675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16" dirty="0">
              <a:solidFill>
                <a:prstClr val="white"/>
              </a:solidFill>
            </a:endParaRPr>
          </a:p>
        </p:txBody>
      </p:sp>
      <p:grpSp>
        <p:nvGrpSpPr>
          <p:cNvPr id="17418" name="Группа 21"/>
          <p:cNvGrpSpPr>
            <a:grpSpLocks/>
          </p:cNvGrpSpPr>
          <p:nvPr/>
        </p:nvGrpSpPr>
        <p:grpSpPr bwMode="auto">
          <a:xfrm>
            <a:off x="833438" y="2293938"/>
            <a:ext cx="3236912" cy="922337"/>
            <a:chOff x="855877" y="1615892"/>
            <a:chExt cx="5217930" cy="1051818"/>
          </a:xfrm>
        </p:grpSpPr>
        <p:grpSp>
          <p:nvGrpSpPr>
            <p:cNvPr id="17463" name="Группа 8"/>
            <p:cNvGrpSpPr>
              <a:grpSpLocks/>
            </p:cNvGrpSpPr>
            <p:nvPr/>
          </p:nvGrpSpPr>
          <p:grpSpPr bwMode="auto">
            <a:xfrm>
              <a:off x="855877" y="1615892"/>
              <a:ext cx="5008087" cy="1051818"/>
              <a:chOff x="915224" y="3341053"/>
              <a:chExt cx="5008087" cy="773349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953609" y="3341053"/>
                <a:ext cx="4969702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953609" y="3341053"/>
                <a:ext cx="396770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67" name="TextBox 12"/>
              <p:cNvSpPr txBox="1">
                <a:spLocks noChangeArrowheads="1"/>
              </p:cNvSpPr>
              <p:nvPr/>
            </p:nvSpPr>
            <p:spPr bwMode="auto">
              <a:xfrm>
                <a:off x="915224" y="3539870"/>
                <a:ext cx="330251" cy="378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en-US" sz="1400" dirty="0">
                    <a:solidFill>
                      <a:srgbClr val="F7F2E5"/>
                    </a:solidFill>
                    <a:latin typeface="Arial Black" pitchFamily="34" charset="0"/>
                  </a:rPr>
                  <a:t>1</a:t>
                </a:r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17464" name="Прямоугольник 50"/>
            <p:cNvSpPr>
              <a:spLocks noChangeArrowheads="1"/>
            </p:cNvSpPr>
            <p:nvPr/>
          </p:nvSpPr>
          <p:spPr bwMode="auto">
            <a:xfrm>
              <a:off x="1595562" y="1827703"/>
              <a:ext cx="4478245" cy="662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>
                  <a:solidFill>
                    <a:srgbClr val="562212"/>
                  </a:solidFill>
                </a:rPr>
                <a:t>Центр поддержки предпринимательства</a:t>
              </a:r>
            </a:p>
          </p:txBody>
        </p:sp>
      </p:grpSp>
      <p:grpSp>
        <p:nvGrpSpPr>
          <p:cNvPr id="17419" name="Группа 20"/>
          <p:cNvGrpSpPr>
            <a:grpSpLocks/>
          </p:cNvGrpSpPr>
          <p:nvPr/>
        </p:nvGrpSpPr>
        <p:grpSpPr bwMode="auto">
          <a:xfrm>
            <a:off x="815975" y="3402013"/>
            <a:ext cx="3111500" cy="911225"/>
            <a:chOff x="856443" y="2488694"/>
            <a:chExt cx="3548056" cy="1037826"/>
          </a:xfrm>
        </p:grpSpPr>
        <p:grpSp>
          <p:nvGrpSpPr>
            <p:cNvPr id="17458" name="Группа 51"/>
            <p:cNvGrpSpPr>
              <a:grpSpLocks/>
            </p:cNvGrpSpPr>
            <p:nvPr/>
          </p:nvGrpSpPr>
          <p:grpSpPr bwMode="auto">
            <a:xfrm>
              <a:off x="856443" y="2488694"/>
              <a:ext cx="3548056" cy="1037826"/>
              <a:chOff x="915790" y="3341056"/>
              <a:chExt cx="3548056" cy="763062"/>
            </a:xfrm>
          </p:grpSpPr>
          <p:sp>
            <p:nvSpPr>
              <p:cNvPr id="53" name="Прямоугольник 52"/>
              <p:cNvSpPr/>
              <p:nvPr/>
            </p:nvSpPr>
            <p:spPr>
              <a:xfrm>
                <a:off x="953805" y="3341056"/>
                <a:ext cx="3510041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Прямоугольник 53"/>
              <p:cNvSpPr/>
              <p:nvPr/>
            </p:nvSpPr>
            <p:spPr>
              <a:xfrm>
                <a:off x="953805" y="3341056"/>
                <a:ext cx="291447" cy="759073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62" name="TextBox 54"/>
              <p:cNvSpPr txBox="1">
                <a:spLocks noChangeArrowheads="1"/>
              </p:cNvSpPr>
              <p:nvPr/>
            </p:nvSpPr>
            <p:spPr bwMode="auto">
              <a:xfrm>
                <a:off x="915790" y="3554107"/>
                <a:ext cx="399763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1400" dirty="0">
                    <a:solidFill>
                      <a:srgbClr val="F7F2E5"/>
                    </a:solidFill>
                    <a:latin typeface="Arial Black" pitchFamily="34" charset="0"/>
                  </a:rPr>
                  <a:t>2</a:t>
                </a:r>
              </a:p>
            </p:txBody>
          </p:sp>
        </p:grpSp>
        <p:sp>
          <p:nvSpPr>
            <p:cNvPr id="17459" name="Прямоугольник 55"/>
            <p:cNvSpPr>
              <a:spLocks noChangeArrowheads="1"/>
            </p:cNvSpPr>
            <p:nvPr/>
          </p:nvSpPr>
          <p:spPr bwMode="auto">
            <a:xfrm>
              <a:off x="1398846" y="2517899"/>
              <a:ext cx="2288134" cy="94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>
                  <a:solidFill>
                    <a:srgbClr val="562212"/>
                  </a:solidFill>
                </a:rPr>
                <a:t>Региональная микрокредитная компания</a:t>
              </a:r>
            </a:p>
          </p:txBody>
        </p:sp>
      </p:grpSp>
      <p:grpSp>
        <p:nvGrpSpPr>
          <p:cNvPr id="17420" name="Группа 7"/>
          <p:cNvGrpSpPr>
            <a:grpSpLocks/>
          </p:cNvGrpSpPr>
          <p:nvPr/>
        </p:nvGrpSpPr>
        <p:grpSpPr bwMode="auto">
          <a:xfrm>
            <a:off x="844550" y="4451350"/>
            <a:ext cx="3097213" cy="893763"/>
            <a:chOff x="855877" y="3439505"/>
            <a:chExt cx="3548622" cy="1018343"/>
          </a:xfrm>
        </p:grpSpPr>
        <p:grpSp>
          <p:nvGrpSpPr>
            <p:cNvPr id="17453" name="Группа 56"/>
            <p:cNvGrpSpPr>
              <a:grpSpLocks/>
            </p:cNvGrpSpPr>
            <p:nvPr/>
          </p:nvGrpSpPr>
          <p:grpSpPr bwMode="auto">
            <a:xfrm>
              <a:off x="855877" y="3439505"/>
              <a:ext cx="3548622" cy="1018343"/>
              <a:chOff x="915224" y="3341057"/>
              <a:chExt cx="3548622" cy="748737"/>
            </a:xfrm>
          </p:grpSpPr>
          <p:sp>
            <p:nvSpPr>
              <p:cNvPr id="59" name="Прямоугольник 58"/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915224" y="3341057"/>
                <a:ext cx="316484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57" name="TextBox 60"/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1400" dirty="0">
                    <a:solidFill>
                      <a:srgbClr val="F7F2E5"/>
                    </a:solidFill>
                    <a:latin typeface="Arial Black" pitchFamily="34" charset="0"/>
                  </a:rPr>
                  <a:t>3</a:t>
                </a:r>
              </a:p>
            </p:txBody>
          </p:sp>
        </p:grpSp>
        <p:sp>
          <p:nvSpPr>
            <p:cNvPr id="17454" name="Прямоугольник 61"/>
            <p:cNvSpPr>
              <a:spLocks noChangeArrowheads="1"/>
            </p:cNvSpPr>
            <p:nvPr/>
          </p:nvSpPr>
          <p:spPr bwMode="auto">
            <a:xfrm>
              <a:off x="1374829" y="3493768"/>
              <a:ext cx="2209932" cy="940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>
                  <a:solidFill>
                    <a:srgbClr val="562212"/>
                  </a:solidFill>
                </a:rPr>
                <a:t>Региональная гарантийная организация</a:t>
              </a:r>
            </a:p>
          </p:txBody>
        </p:sp>
      </p:grpSp>
      <p:grpSp>
        <p:nvGrpSpPr>
          <p:cNvPr id="17421" name="Группа 5"/>
          <p:cNvGrpSpPr>
            <a:grpSpLocks/>
          </p:cNvGrpSpPr>
          <p:nvPr/>
        </p:nvGrpSpPr>
        <p:grpSpPr bwMode="auto">
          <a:xfrm>
            <a:off x="830263" y="5500688"/>
            <a:ext cx="3111501" cy="684212"/>
            <a:chOff x="862778" y="5326434"/>
            <a:chExt cx="3548624" cy="780602"/>
          </a:xfrm>
        </p:grpSpPr>
        <p:grpSp>
          <p:nvGrpSpPr>
            <p:cNvPr id="17448" name="Группа 67"/>
            <p:cNvGrpSpPr>
              <a:grpSpLocks/>
            </p:cNvGrpSpPr>
            <p:nvPr/>
          </p:nvGrpSpPr>
          <p:grpSpPr bwMode="auto">
            <a:xfrm>
              <a:off x="862778" y="5326434"/>
              <a:ext cx="3548624" cy="780602"/>
              <a:chOff x="915224" y="3341054"/>
              <a:chExt cx="3548624" cy="573938"/>
            </a:xfrm>
          </p:grpSpPr>
          <p:sp>
            <p:nvSpPr>
              <p:cNvPr id="69" name="Прямоугольник 68"/>
              <p:cNvSpPr/>
              <p:nvPr/>
            </p:nvSpPr>
            <p:spPr>
              <a:xfrm>
                <a:off x="915225" y="3341054"/>
                <a:ext cx="3548623" cy="569943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931518" y="3341054"/>
                <a:ext cx="313221" cy="573938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52" name="TextBox 70"/>
              <p:cNvSpPr txBox="1">
                <a:spLocks noChangeArrowheads="1"/>
              </p:cNvSpPr>
              <p:nvPr/>
            </p:nvSpPr>
            <p:spPr bwMode="auto">
              <a:xfrm>
                <a:off x="915224" y="3470532"/>
                <a:ext cx="313220" cy="3188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1400" dirty="0">
                    <a:solidFill>
                      <a:srgbClr val="F7F2E5"/>
                    </a:solidFill>
                    <a:latin typeface="Arial Black" pitchFamily="34" charset="0"/>
                  </a:rPr>
                  <a:t>4</a:t>
                </a:r>
              </a:p>
            </p:txBody>
          </p:sp>
        </p:grpSp>
        <p:sp>
          <p:nvSpPr>
            <p:cNvPr id="17449" name="Прямоугольник 71"/>
            <p:cNvSpPr>
              <a:spLocks noChangeArrowheads="1"/>
            </p:cNvSpPr>
            <p:nvPr/>
          </p:nvSpPr>
          <p:spPr bwMode="auto">
            <a:xfrm>
              <a:off x="1395643" y="5327919"/>
              <a:ext cx="2504049" cy="667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>
                  <a:solidFill>
                    <a:srgbClr val="562212"/>
                  </a:solidFill>
                </a:rPr>
                <a:t>Фонд развития промышленности</a:t>
              </a:r>
            </a:p>
          </p:txBody>
        </p:sp>
      </p:grpSp>
      <p:grpSp>
        <p:nvGrpSpPr>
          <p:cNvPr id="17422" name="Группа 1"/>
          <p:cNvGrpSpPr>
            <a:grpSpLocks/>
          </p:cNvGrpSpPr>
          <p:nvPr/>
        </p:nvGrpSpPr>
        <p:grpSpPr bwMode="auto">
          <a:xfrm>
            <a:off x="6761163" y="2320925"/>
            <a:ext cx="3184525" cy="838200"/>
            <a:chOff x="7421825" y="1792059"/>
            <a:chExt cx="3630508" cy="684603"/>
          </a:xfrm>
        </p:grpSpPr>
        <p:grpSp>
          <p:nvGrpSpPr>
            <p:cNvPr id="17443" name="Группа 72"/>
            <p:cNvGrpSpPr>
              <a:grpSpLocks/>
            </p:cNvGrpSpPr>
            <p:nvPr/>
          </p:nvGrpSpPr>
          <p:grpSpPr bwMode="auto">
            <a:xfrm>
              <a:off x="7421825" y="1792059"/>
              <a:ext cx="3630508" cy="684603"/>
              <a:chOff x="915224" y="3341057"/>
              <a:chExt cx="3630508" cy="503355"/>
            </a:xfrm>
          </p:grpSpPr>
          <p:sp>
            <p:nvSpPr>
              <p:cNvPr id="74" name="Прямоугольник 73"/>
              <p:cNvSpPr/>
              <p:nvPr/>
            </p:nvSpPr>
            <p:spPr>
              <a:xfrm>
                <a:off x="955040" y="3341057"/>
                <a:ext cx="3590692" cy="503355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Прямоугольник 74"/>
              <p:cNvSpPr/>
              <p:nvPr/>
            </p:nvSpPr>
            <p:spPr>
              <a:xfrm>
                <a:off x="955040" y="3341057"/>
                <a:ext cx="289572" cy="503355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47" name="TextBox 75"/>
              <p:cNvSpPr txBox="1">
                <a:spLocks noChangeArrowheads="1"/>
              </p:cNvSpPr>
              <p:nvPr/>
            </p:nvSpPr>
            <p:spPr bwMode="auto">
              <a:xfrm>
                <a:off x="915224" y="3423873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1400" dirty="0">
                    <a:solidFill>
                      <a:srgbClr val="F7F2E5"/>
                    </a:solidFill>
                    <a:latin typeface="Arial Black" pitchFamily="34" charset="0"/>
                  </a:rPr>
                  <a:t>5</a:t>
                </a:r>
              </a:p>
            </p:txBody>
          </p:sp>
        </p:grpSp>
        <p:sp>
          <p:nvSpPr>
            <p:cNvPr id="17444" name="Прямоугольник 76"/>
            <p:cNvSpPr>
              <a:spLocks noChangeArrowheads="1"/>
            </p:cNvSpPr>
            <p:nvPr/>
          </p:nvSpPr>
          <p:spPr bwMode="auto">
            <a:xfrm>
              <a:off x="7930089" y="1918492"/>
              <a:ext cx="2691607" cy="477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600" b="1" dirty="0">
                  <a:solidFill>
                    <a:srgbClr val="562212"/>
                  </a:solidFill>
                </a:rPr>
                <a:t>Региональный центр инжиниринга</a:t>
              </a:r>
            </a:p>
          </p:txBody>
        </p:sp>
      </p:grpSp>
      <p:grpSp>
        <p:nvGrpSpPr>
          <p:cNvPr id="17423" name="Группа 82"/>
          <p:cNvGrpSpPr>
            <a:grpSpLocks/>
          </p:cNvGrpSpPr>
          <p:nvPr/>
        </p:nvGrpSpPr>
        <p:grpSpPr bwMode="auto">
          <a:xfrm>
            <a:off x="6754813" y="3281363"/>
            <a:ext cx="3190875" cy="822325"/>
            <a:chOff x="915224" y="3341056"/>
            <a:chExt cx="3637746" cy="503356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955040" y="3341056"/>
              <a:ext cx="3597930" cy="503356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>
                <a:solidFill>
                  <a:prstClr val="white"/>
                </a:solidFill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955040" y="3341056"/>
              <a:ext cx="289572" cy="503356"/>
            </a:xfrm>
            <a:prstGeom prst="rect">
              <a:avLst/>
            </a:prstGeom>
            <a:solidFill>
              <a:srgbClr val="ED53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>
                <a:solidFill>
                  <a:prstClr val="white"/>
                </a:solidFill>
              </a:endParaRPr>
            </a:p>
          </p:txBody>
        </p:sp>
        <p:sp>
          <p:nvSpPr>
            <p:cNvPr id="17442" name="TextBox 85"/>
            <p:cNvSpPr txBox="1">
              <a:spLocks noChangeArrowheads="1"/>
            </p:cNvSpPr>
            <p:nvPr/>
          </p:nvSpPr>
          <p:spPr bwMode="auto">
            <a:xfrm>
              <a:off x="915224" y="3423873"/>
              <a:ext cx="399764" cy="318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ru-RU" sz="1400" dirty="0">
                  <a:solidFill>
                    <a:srgbClr val="F7F2E5"/>
                  </a:solidFill>
                  <a:latin typeface="Arial Black" pitchFamily="34" charset="0"/>
                </a:rPr>
                <a:t>6</a:t>
              </a:r>
            </a:p>
          </p:txBody>
        </p:sp>
      </p:grpSp>
      <p:grpSp>
        <p:nvGrpSpPr>
          <p:cNvPr id="17424" name="Группа 87"/>
          <p:cNvGrpSpPr>
            <a:grpSpLocks/>
          </p:cNvGrpSpPr>
          <p:nvPr/>
        </p:nvGrpSpPr>
        <p:grpSpPr bwMode="auto">
          <a:xfrm>
            <a:off x="6729413" y="4166219"/>
            <a:ext cx="3216275" cy="954107"/>
            <a:chOff x="7381952" y="2481070"/>
            <a:chExt cx="3667174" cy="714333"/>
          </a:xfrm>
        </p:grpSpPr>
        <p:grpSp>
          <p:nvGrpSpPr>
            <p:cNvPr id="17435" name="Группа 88"/>
            <p:cNvGrpSpPr>
              <a:grpSpLocks/>
            </p:cNvGrpSpPr>
            <p:nvPr/>
          </p:nvGrpSpPr>
          <p:grpSpPr bwMode="auto">
            <a:xfrm>
              <a:off x="7381952" y="2505568"/>
              <a:ext cx="3667174" cy="684605"/>
              <a:chOff x="880753" y="3076900"/>
              <a:chExt cx="3667174" cy="503357"/>
            </a:xfrm>
          </p:grpSpPr>
          <p:sp>
            <p:nvSpPr>
              <p:cNvPr id="91" name="Прямоугольник 90"/>
              <p:cNvSpPr/>
              <p:nvPr/>
            </p:nvSpPr>
            <p:spPr>
              <a:xfrm>
                <a:off x="922384" y="3076900"/>
                <a:ext cx="3625543" cy="50335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Прямоугольник 91"/>
              <p:cNvSpPr/>
              <p:nvPr/>
            </p:nvSpPr>
            <p:spPr>
              <a:xfrm>
                <a:off x="922384" y="3076900"/>
                <a:ext cx="291420" cy="50335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39" name="TextBox 104"/>
              <p:cNvSpPr txBox="1">
                <a:spLocks noChangeArrowheads="1"/>
              </p:cNvSpPr>
              <p:nvPr/>
            </p:nvSpPr>
            <p:spPr bwMode="auto">
              <a:xfrm>
                <a:off x="880753" y="3152102"/>
                <a:ext cx="573846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1400" dirty="0">
                    <a:solidFill>
                      <a:srgbClr val="F7F2E5"/>
                    </a:solidFill>
                    <a:latin typeface="Arial Black" pitchFamily="34" charset="0"/>
                  </a:rPr>
                  <a:t>7</a:t>
                </a:r>
              </a:p>
            </p:txBody>
          </p:sp>
        </p:grpSp>
        <p:sp>
          <p:nvSpPr>
            <p:cNvPr id="17436" name="Прямоугольник 89"/>
            <p:cNvSpPr>
              <a:spLocks noChangeArrowheads="1"/>
            </p:cNvSpPr>
            <p:nvPr/>
          </p:nvSpPr>
          <p:spPr bwMode="auto">
            <a:xfrm>
              <a:off x="7911299" y="2481070"/>
              <a:ext cx="3101053" cy="714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sz="1400" b="1" dirty="0">
                  <a:solidFill>
                    <a:srgbClr val="562212"/>
                  </a:solidFill>
                </a:rPr>
                <a:t>Общественные организации: «ОПОРА РОССИИ», «Деловая Россия», «СПП ЛО»</a:t>
              </a:r>
            </a:p>
          </p:txBody>
        </p:sp>
      </p:grpSp>
      <p:grpSp>
        <p:nvGrpSpPr>
          <p:cNvPr id="17425" name="Группа 95"/>
          <p:cNvGrpSpPr>
            <a:grpSpLocks/>
          </p:cNvGrpSpPr>
          <p:nvPr/>
        </p:nvGrpSpPr>
        <p:grpSpPr bwMode="auto">
          <a:xfrm>
            <a:off x="6833106" y="5219699"/>
            <a:ext cx="3190875" cy="877888"/>
            <a:chOff x="951839" y="3341058"/>
            <a:chExt cx="3639790" cy="503356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953649" y="3341058"/>
              <a:ext cx="3637980" cy="503356"/>
            </a:xfrm>
            <a:prstGeom prst="rect">
              <a:avLst/>
            </a:prstGeom>
            <a:solidFill>
              <a:srgbClr val="F2EC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953649" y="3341058"/>
              <a:ext cx="291546" cy="503356"/>
            </a:xfrm>
            <a:prstGeom prst="rect">
              <a:avLst/>
            </a:prstGeom>
            <a:solidFill>
              <a:srgbClr val="ED53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/>
            </a:p>
          </p:txBody>
        </p:sp>
        <p:sp>
          <p:nvSpPr>
            <p:cNvPr id="17434" name="TextBox 105"/>
            <p:cNvSpPr txBox="1">
              <a:spLocks noChangeArrowheads="1"/>
            </p:cNvSpPr>
            <p:nvPr/>
          </p:nvSpPr>
          <p:spPr bwMode="auto">
            <a:xfrm>
              <a:off x="951839" y="3427982"/>
              <a:ext cx="640395" cy="318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ru-RU" sz="1400" dirty="0">
                  <a:solidFill>
                    <a:srgbClr val="F7F2E5"/>
                  </a:solidFill>
                  <a:latin typeface="Arial Black" pitchFamily="34" charset="0"/>
                </a:rPr>
                <a:t>8</a:t>
              </a:r>
            </a:p>
          </p:txBody>
        </p:sp>
      </p:grpSp>
      <p:sp>
        <p:nvSpPr>
          <p:cNvPr id="17426" name="Прямоугольник 106"/>
          <p:cNvSpPr>
            <a:spLocks noChangeArrowheads="1"/>
          </p:cNvSpPr>
          <p:nvPr/>
        </p:nvSpPr>
        <p:spPr bwMode="auto">
          <a:xfrm>
            <a:off x="7206990" y="5355178"/>
            <a:ext cx="22764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Aft>
                <a:spcPts val="525"/>
              </a:spcAft>
            </a:pPr>
            <a:r>
              <a:rPr lang="ru-RU" sz="1600" b="1" dirty="0">
                <a:solidFill>
                  <a:srgbClr val="562212"/>
                </a:solidFill>
              </a:rPr>
              <a:t>Сервисы для бизнеса: окно МФЦ</a:t>
            </a:r>
          </a:p>
        </p:txBody>
      </p:sp>
      <p:sp>
        <p:nvSpPr>
          <p:cNvPr id="17427" name="Прямоугольник 136"/>
          <p:cNvSpPr>
            <a:spLocks noChangeArrowheads="1"/>
          </p:cNvSpPr>
          <p:nvPr/>
        </p:nvSpPr>
        <p:spPr bwMode="auto">
          <a:xfrm>
            <a:off x="6772275" y="3448050"/>
            <a:ext cx="27162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Aft>
                <a:spcPts val="525"/>
              </a:spcAft>
            </a:pPr>
            <a:r>
              <a:rPr lang="ru-RU" sz="1600" b="1" dirty="0">
                <a:solidFill>
                  <a:srgbClr val="562212"/>
                </a:solidFill>
              </a:rPr>
              <a:t>	Центр инноваций 	социальной сферы </a:t>
            </a:r>
          </a:p>
        </p:txBody>
      </p:sp>
      <p:grpSp>
        <p:nvGrpSpPr>
          <p:cNvPr id="17428" name="Группа 119"/>
          <p:cNvGrpSpPr>
            <a:grpSpLocks/>
          </p:cNvGrpSpPr>
          <p:nvPr/>
        </p:nvGrpSpPr>
        <p:grpSpPr bwMode="auto">
          <a:xfrm>
            <a:off x="4203700" y="4760913"/>
            <a:ext cx="2236788" cy="1116012"/>
            <a:chOff x="6220253" y="1390900"/>
            <a:chExt cx="2237772" cy="1115316"/>
          </a:xfrm>
        </p:grpSpPr>
        <p:sp>
          <p:nvSpPr>
            <p:cNvPr id="17430" name="Прямоугольник 128"/>
            <p:cNvSpPr>
              <a:spLocks noChangeArrowheads="1"/>
            </p:cNvSpPr>
            <p:nvPr/>
          </p:nvSpPr>
          <p:spPr bwMode="auto">
            <a:xfrm>
              <a:off x="6220253" y="1986155"/>
              <a:ext cx="2237772" cy="52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ts val="525"/>
                </a:spcAft>
              </a:pPr>
              <a:r>
                <a:rPr lang="ru-RU" sz="1600" b="1" dirty="0">
                  <a:solidFill>
                    <a:srgbClr val="ED5338"/>
                  </a:solidFill>
                  <a:latin typeface="Arial Black" pitchFamily="34" charset="0"/>
                </a:rPr>
                <a:t>Центр </a:t>
              </a:r>
              <a:br>
                <a:rPr lang="ru-RU" sz="1600" b="1" dirty="0">
                  <a:solidFill>
                    <a:srgbClr val="ED5338"/>
                  </a:solidFill>
                  <a:latin typeface="Arial Black" pitchFamily="34" charset="0"/>
                </a:rPr>
              </a:br>
              <a:r>
                <a:rPr lang="ru-RU" sz="1600" b="1" dirty="0">
                  <a:solidFill>
                    <a:srgbClr val="ED5338"/>
                  </a:solidFill>
                  <a:latin typeface="Arial Black" pitchFamily="34" charset="0"/>
                </a:rPr>
                <a:t>оказания услуг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6312369" y="1390900"/>
              <a:ext cx="2134539" cy="5235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pc="-150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</a:t>
              </a:r>
              <a:r>
                <a:rPr lang="ru-RU" sz="2800" b="1" spc="-150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813.</a:t>
              </a:r>
              <a:r>
                <a:rPr lang="en-US" sz="2800" b="1" spc="-150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 </a:t>
              </a:r>
              <a:r>
                <a:rPr lang="ru-RU" sz="2800" b="1" spc="-150" dirty="0">
                  <a:solidFill>
                    <a:srgbClr val="56221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17429" name="TextBox 118"/>
          <p:cNvSpPr txBox="1">
            <a:spLocks noChangeArrowheads="1"/>
          </p:cNvSpPr>
          <p:nvPr/>
        </p:nvSpPr>
        <p:spPr bwMode="auto">
          <a:xfrm>
            <a:off x="733425" y="903288"/>
            <a:ext cx="77882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ru-RU" sz="3200" dirty="0">
                <a:solidFill>
                  <a:srgbClr val="E04E39"/>
                </a:solidFill>
                <a:latin typeface="Arial Black" pitchFamily="34" charset="0"/>
                <a:ea typeface="Roboto Black"/>
                <a:cs typeface="Roboto Black"/>
              </a:rPr>
              <a:t>Центр «Мой бизнес»</a:t>
            </a:r>
            <a:endParaRPr lang="en-US" sz="3200" dirty="0">
              <a:solidFill>
                <a:srgbClr val="E04E39"/>
              </a:solidFill>
              <a:latin typeface="Arial Black" pitchFamily="34" charset="0"/>
              <a:ea typeface="Roboto Black"/>
              <a:cs typeface="Roboto Black"/>
            </a:endParaRPr>
          </a:p>
          <a:p>
            <a:pPr>
              <a:lnSpc>
                <a:spcPct val="85000"/>
              </a:lnSpc>
            </a:pPr>
            <a:endParaRPr lang="ru-RU" sz="3200" dirty="0">
              <a:solidFill>
                <a:srgbClr val="562212"/>
              </a:solidFill>
              <a:latin typeface="Arial Black" pitchFamily="34" charset="0"/>
              <a:ea typeface="Roboto Black"/>
              <a:cs typeface="Roboto Black"/>
            </a:endParaRPr>
          </a:p>
        </p:txBody>
      </p:sp>
      <p:pic>
        <p:nvPicPr>
          <p:cNvPr id="71" name="Picture 2" descr="6536461595418298@myt2-dd3598211d70">
            <a:extLst>
              <a:ext uri="{FF2B5EF4-FFF2-40B4-BE49-F238E27FC236}">
                <a16:creationId xmlns:a16="http://schemas.microsoft.com/office/drawing/2014/main" id="{E96A1DA9-76EA-4D22-8C03-138B94D52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9434" y="0"/>
            <a:ext cx="2915089" cy="9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Овал 71">
            <a:extLst>
              <a:ext uri="{FF2B5EF4-FFF2-40B4-BE49-F238E27FC236}">
                <a16:creationId xmlns:a16="http://schemas.microsoft.com/office/drawing/2014/main" id="{BC025812-7C80-4706-8DD1-6899E5AB8395}"/>
              </a:ext>
            </a:extLst>
          </p:cNvPr>
          <p:cNvSpPr/>
          <p:nvPr/>
        </p:nvSpPr>
        <p:spPr>
          <a:xfrm>
            <a:off x="4459911" y="454158"/>
            <a:ext cx="1969464" cy="1951584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14"/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 rot="-5400000">
            <a:off x="1392237" y="3344863"/>
            <a:ext cx="2822575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27075" y="671513"/>
            <a:ext cx="8112125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Фонд поддержки предпринимательства</a:t>
            </a:r>
            <a:r>
              <a:rPr lang="en-US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 - </a:t>
            </a: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 panose="02000000000000000000" pitchFamily="2" charset="0"/>
                <a:cs typeface="Arial" panose="020B0604020202020204" pitchFamily="34" charset="0"/>
              </a:rPr>
              <a:t>возможности для бизнеса</a:t>
            </a:r>
          </a:p>
        </p:txBody>
      </p:sp>
      <p:sp>
        <p:nvSpPr>
          <p:cNvPr id="19459" name="Прямоугольник 6"/>
          <p:cNvSpPr>
            <a:spLocks noChangeArrowheads="1"/>
          </p:cNvSpPr>
          <p:nvPr/>
        </p:nvSpPr>
        <p:spPr bwMode="auto">
          <a:xfrm>
            <a:off x="846137" y="2374900"/>
            <a:ext cx="4760913" cy="719138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 defTabSz="466725">
              <a:buClr>
                <a:srgbClr val="FF0000"/>
              </a:buClr>
            </a:pP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Финансовая поддержка</a:t>
            </a:r>
          </a:p>
        </p:txBody>
      </p:sp>
      <p:sp>
        <p:nvSpPr>
          <p:cNvPr id="19460" name="Прямоугольник 6"/>
          <p:cNvSpPr>
            <a:spLocks noChangeArrowheads="1"/>
          </p:cNvSpPr>
          <p:nvPr/>
        </p:nvSpPr>
        <p:spPr bwMode="auto">
          <a:xfrm>
            <a:off x="846135" y="3556000"/>
            <a:ext cx="4760913" cy="719138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 defTabSz="466725">
              <a:buClr>
                <a:srgbClr val="FF0000"/>
              </a:buClr>
            </a:pP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</a:t>
            </a:r>
            <a:r>
              <a:rPr lang="ru-RU" dirty="0">
                <a:solidFill>
                  <a:srgbClr val="562212"/>
                </a:solidFill>
                <a:latin typeface="Arial Black" pitchFamily="34" charset="0"/>
              </a:rPr>
              <a:t>  </a:t>
            </a:r>
          </a:p>
        </p:txBody>
      </p:sp>
      <p:sp>
        <p:nvSpPr>
          <p:cNvPr id="19461" name="Прямоугольник 6"/>
          <p:cNvSpPr>
            <a:spLocks noChangeArrowheads="1"/>
          </p:cNvSpPr>
          <p:nvPr/>
        </p:nvSpPr>
        <p:spPr bwMode="auto">
          <a:xfrm>
            <a:off x="846135" y="4737100"/>
            <a:ext cx="4760913" cy="720725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 defTabSz="466725">
              <a:buClr>
                <a:srgbClr val="FF0000"/>
              </a:buClr>
            </a:pP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</a:t>
            </a:r>
          </a:p>
        </p:txBody>
      </p:sp>
      <p:sp>
        <p:nvSpPr>
          <p:cNvPr id="19462" name="Прямоугольник 6"/>
          <p:cNvSpPr>
            <a:spLocks noChangeArrowheads="1"/>
          </p:cNvSpPr>
          <p:nvPr/>
        </p:nvSpPr>
        <p:spPr bwMode="auto">
          <a:xfrm>
            <a:off x="846135" y="5916793"/>
            <a:ext cx="4760913" cy="810962"/>
          </a:xfrm>
          <a:prstGeom prst="rect">
            <a:avLst/>
          </a:prstGeom>
          <a:solidFill>
            <a:srgbClr val="F5F1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358775" defTabSz="466725">
              <a:buClr>
                <a:srgbClr val="FF0000"/>
              </a:buClr>
            </a:pP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Информационно-маркетинговая поддержка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/>
          <a:srcRect l="34221" t="1091" r="66" b="1374"/>
          <a:stretch/>
        </p:blipFill>
        <p:spPr>
          <a:xfrm>
            <a:off x="6093959" y="2171700"/>
            <a:ext cx="4128089" cy="4090216"/>
          </a:xfrm>
          <a:prstGeom prst="ellipse">
            <a:avLst/>
          </a:prstGeom>
          <a:ln w="228600">
            <a:solidFill>
              <a:srgbClr val="F2ECDE"/>
            </a:solidFill>
          </a:ln>
        </p:spPr>
      </p:pic>
      <p:sp>
        <p:nvSpPr>
          <p:cNvPr id="6" name="Овал 5"/>
          <p:cNvSpPr/>
          <p:nvPr/>
        </p:nvSpPr>
        <p:spPr>
          <a:xfrm>
            <a:off x="8961210" y="1917700"/>
            <a:ext cx="914400" cy="914400"/>
          </a:xfrm>
          <a:prstGeom prst="ellipse">
            <a:avLst/>
          </a:prstGeom>
          <a:noFill/>
          <a:ln w="171450">
            <a:solidFill>
              <a:srgbClr val="E04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10" name="Picture 2" descr="6536461595418298@myt2-dd3598211d70">
            <a:extLst>
              <a:ext uri="{FF2B5EF4-FFF2-40B4-BE49-F238E27FC236}">
                <a16:creationId xmlns:a16="http://schemas.microsoft.com/office/drawing/2014/main" id="{165FB706-1240-467B-989E-3A7D7F7AC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190" y="26941"/>
            <a:ext cx="3001745" cy="987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Арка 75"/>
          <p:cNvSpPr/>
          <p:nvPr/>
        </p:nvSpPr>
        <p:spPr>
          <a:xfrm rot="18746721">
            <a:off x="2460183" y="-2121526"/>
            <a:ext cx="4027396" cy="4066856"/>
          </a:xfrm>
          <a:prstGeom prst="blockArc">
            <a:avLst>
              <a:gd name="adj1" fmla="val 3017976"/>
              <a:gd name="adj2" fmla="val 13661788"/>
              <a:gd name="adj3" fmla="val 10980"/>
            </a:avLst>
          </a:prstGeom>
          <a:solidFill>
            <a:srgbClr val="ED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grpSp>
        <p:nvGrpSpPr>
          <p:cNvPr id="17418" name="Группа 21"/>
          <p:cNvGrpSpPr>
            <a:grpSpLocks/>
          </p:cNvGrpSpPr>
          <p:nvPr/>
        </p:nvGrpSpPr>
        <p:grpSpPr bwMode="auto">
          <a:xfrm>
            <a:off x="776490" y="2303273"/>
            <a:ext cx="3779935" cy="675504"/>
            <a:chOff x="894262" y="1615890"/>
            <a:chExt cx="5271534" cy="1063007"/>
          </a:xfrm>
        </p:grpSpPr>
        <p:grpSp>
          <p:nvGrpSpPr>
            <p:cNvPr id="17463" name="Группа 8"/>
            <p:cNvGrpSpPr>
              <a:grpSpLocks/>
            </p:cNvGrpSpPr>
            <p:nvPr/>
          </p:nvGrpSpPr>
          <p:grpSpPr bwMode="auto">
            <a:xfrm>
              <a:off x="894262" y="1615890"/>
              <a:ext cx="5256754" cy="1063007"/>
              <a:chOff x="953609" y="3341053"/>
              <a:chExt cx="5256754" cy="781576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953609" y="3341053"/>
                <a:ext cx="5256754" cy="772018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981972" y="3349280"/>
                <a:ext cx="419687" cy="773349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7464" name="Прямоугольник 50"/>
            <p:cNvSpPr>
              <a:spLocks noChangeArrowheads="1"/>
            </p:cNvSpPr>
            <p:nvPr/>
          </p:nvSpPr>
          <p:spPr bwMode="auto">
            <a:xfrm>
              <a:off x="1687551" y="1943777"/>
              <a:ext cx="4478245" cy="4625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Консультации</a:t>
              </a:r>
            </a:p>
          </p:txBody>
        </p:sp>
      </p:grpSp>
      <p:grpSp>
        <p:nvGrpSpPr>
          <p:cNvPr id="17419" name="Группа 20"/>
          <p:cNvGrpSpPr>
            <a:grpSpLocks/>
          </p:cNvGrpSpPr>
          <p:nvPr/>
        </p:nvGrpSpPr>
        <p:grpSpPr bwMode="auto">
          <a:xfrm>
            <a:off x="776475" y="4023111"/>
            <a:ext cx="3792627" cy="791427"/>
            <a:chOff x="894458" y="2488694"/>
            <a:chExt cx="3510041" cy="1037826"/>
          </a:xfrm>
        </p:grpSpPr>
        <p:grpSp>
          <p:nvGrpSpPr>
            <p:cNvPr id="17458" name="Группа 51"/>
            <p:cNvGrpSpPr>
              <a:grpSpLocks/>
            </p:cNvGrpSpPr>
            <p:nvPr/>
          </p:nvGrpSpPr>
          <p:grpSpPr bwMode="auto">
            <a:xfrm>
              <a:off x="894458" y="2488694"/>
              <a:ext cx="3510041" cy="1037826"/>
              <a:chOff x="953805" y="3341056"/>
              <a:chExt cx="3510041" cy="763062"/>
            </a:xfrm>
          </p:grpSpPr>
          <p:sp>
            <p:nvSpPr>
              <p:cNvPr id="53" name="Прямоугольник 52"/>
              <p:cNvSpPr/>
              <p:nvPr/>
            </p:nvSpPr>
            <p:spPr>
              <a:xfrm>
                <a:off x="953805" y="3341056"/>
                <a:ext cx="3510041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Прямоугольник 53"/>
              <p:cNvSpPr/>
              <p:nvPr/>
            </p:nvSpPr>
            <p:spPr>
              <a:xfrm>
                <a:off x="953805" y="3341056"/>
                <a:ext cx="291447" cy="759073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7459" name="Прямоугольник 55"/>
            <p:cNvSpPr>
              <a:spLocks noChangeArrowheads="1"/>
            </p:cNvSpPr>
            <p:nvPr/>
          </p:nvSpPr>
          <p:spPr bwMode="auto">
            <a:xfrm>
              <a:off x="1398846" y="2620339"/>
              <a:ext cx="2651310" cy="736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Специализированные услуги РЦИ</a:t>
              </a:r>
            </a:p>
          </p:txBody>
        </p:sp>
      </p:grpSp>
      <p:grpSp>
        <p:nvGrpSpPr>
          <p:cNvPr id="17420" name="Группа 7"/>
          <p:cNvGrpSpPr>
            <a:grpSpLocks/>
          </p:cNvGrpSpPr>
          <p:nvPr/>
        </p:nvGrpSpPr>
        <p:grpSpPr bwMode="auto">
          <a:xfrm>
            <a:off x="776475" y="3147511"/>
            <a:ext cx="3771439" cy="685616"/>
            <a:chOff x="855877" y="3417519"/>
            <a:chExt cx="3548622" cy="1040327"/>
          </a:xfrm>
        </p:grpSpPr>
        <p:grpSp>
          <p:nvGrpSpPr>
            <p:cNvPr id="17453" name="Группа 56"/>
            <p:cNvGrpSpPr>
              <a:grpSpLocks/>
            </p:cNvGrpSpPr>
            <p:nvPr/>
          </p:nvGrpSpPr>
          <p:grpSpPr bwMode="auto">
            <a:xfrm>
              <a:off x="855877" y="3417519"/>
              <a:ext cx="3548622" cy="1040327"/>
              <a:chOff x="915224" y="3324893"/>
              <a:chExt cx="3548622" cy="764901"/>
            </a:xfrm>
          </p:grpSpPr>
          <p:sp>
            <p:nvSpPr>
              <p:cNvPr id="59" name="Прямоугольник 58"/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927622" y="3324893"/>
                <a:ext cx="291871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457" name="TextBox 60"/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17454" name="Прямоугольник 61"/>
            <p:cNvSpPr>
              <a:spLocks noChangeArrowheads="1"/>
            </p:cNvSpPr>
            <p:nvPr/>
          </p:nvSpPr>
          <p:spPr bwMode="auto">
            <a:xfrm>
              <a:off x="1374829" y="3753646"/>
              <a:ext cx="2671903" cy="42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Комплексные услуги</a:t>
              </a:r>
            </a:p>
          </p:txBody>
        </p:sp>
      </p:grpSp>
      <p:sp>
        <p:nvSpPr>
          <p:cNvPr id="17429" name="TextBox 118"/>
          <p:cNvSpPr txBox="1">
            <a:spLocks noChangeArrowheads="1"/>
          </p:cNvSpPr>
          <p:nvPr/>
        </p:nvSpPr>
        <p:spPr bwMode="auto">
          <a:xfrm>
            <a:off x="842352" y="582005"/>
            <a:ext cx="7788275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Центр «Мой бизнес»</a:t>
            </a:r>
          </a:p>
          <a:p>
            <a:pPr>
              <a:lnSpc>
                <a:spcPct val="85000"/>
              </a:lnSpc>
            </a:pPr>
            <a:r>
              <a:rPr lang="ru-RU" sz="3200" b="1" dirty="0">
                <a:solidFill>
                  <a:srgbClr val="E04E39"/>
                </a:solidFill>
                <a:latin typeface="Arial" panose="020B0604020202020204" pitchFamily="34" charset="0"/>
                <a:ea typeface="Roboto Black"/>
                <a:cs typeface="Arial" panose="020B0604020202020204" pitchFamily="34" charset="0"/>
              </a:rPr>
              <a:t>услуги в 2021 году</a:t>
            </a:r>
            <a:endParaRPr lang="en-US" sz="3200" b="1" dirty="0">
              <a:solidFill>
                <a:srgbClr val="E04E39"/>
              </a:solidFill>
              <a:latin typeface="Arial" panose="020B0604020202020204" pitchFamily="34" charset="0"/>
              <a:ea typeface="Roboto Black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endParaRPr lang="ru-RU" sz="3200" dirty="0">
              <a:solidFill>
                <a:srgbClr val="562212"/>
              </a:solidFill>
              <a:latin typeface="Arial Black" pitchFamily="34" charset="0"/>
              <a:ea typeface="Roboto Black"/>
              <a:cs typeface="Roboto Black"/>
            </a:endParaRPr>
          </a:p>
        </p:txBody>
      </p:sp>
      <p:pic>
        <p:nvPicPr>
          <p:cNvPr id="71" name="Picture 2" descr="6536461595418298@myt2-dd3598211d70">
            <a:extLst>
              <a:ext uri="{FF2B5EF4-FFF2-40B4-BE49-F238E27FC236}">
                <a16:creationId xmlns:a16="http://schemas.microsoft.com/office/drawing/2014/main" id="{E96A1DA9-76EA-4D22-8C03-138B94D52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181" y="75778"/>
            <a:ext cx="2915089" cy="9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Прямоугольник 71"/>
          <p:cNvSpPr/>
          <p:nvPr/>
        </p:nvSpPr>
        <p:spPr>
          <a:xfrm>
            <a:off x="6309856" y="3700187"/>
            <a:ext cx="2406650" cy="1590675"/>
          </a:xfrm>
          <a:prstGeom prst="rect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562212"/>
                </a:solidFill>
                <a:latin typeface="Arial" charset="0"/>
                <a:cs typeface="Arial" charset="0"/>
              </a:rPr>
              <a:t> 6 485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562212"/>
                </a:solidFill>
                <a:latin typeface="Arial" charset="0"/>
                <a:cs typeface="Arial" charset="0"/>
              </a:rPr>
              <a:t>услуг</a:t>
            </a:r>
            <a:endParaRPr lang="ru-RU" sz="4000" dirty="0">
              <a:solidFill>
                <a:prstClr val="white"/>
              </a:solidFill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4651508" y="2303273"/>
            <a:ext cx="776399" cy="4489506"/>
          </a:xfrm>
          <a:prstGeom prst="rightBrace">
            <a:avLst>
              <a:gd name="adj1" fmla="val 48993"/>
              <a:gd name="adj2" fmla="val 50469"/>
            </a:avLst>
          </a:prstGeom>
          <a:ln w="317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Арка 72"/>
          <p:cNvSpPr/>
          <p:nvPr/>
        </p:nvSpPr>
        <p:spPr>
          <a:xfrm rot="9805647">
            <a:off x="5592306" y="5639593"/>
            <a:ext cx="3841750" cy="3840163"/>
          </a:xfrm>
          <a:prstGeom prst="blockArc">
            <a:avLst>
              <a:gd name="adj1" fmla="val 956724"/>
              <a:gd name="adj2" fmla="val 11921681"/>
              <a:gd name="adj3" fmla="val 18078"/>
            </a:avLst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79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A6B37B6-C516-4B98-A991-34A621155983}"/>
              </a:ext>
            </a:extLst>
          </p:cNvPr>
          <p:cNvSpPr/>
          <p:nvPr/>
        </p:nvSpPr>
        <p:spPr>
          <a:xfrm>
            <a:off x="6414630" y="7151573"/>
            <a:ext cx="26792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562212"/>
                </a:solidFill>
              </a:rPr>
              <a:t>* данные на 31.12.2021</a:t>
            </a:r>
          </a:p>
        </p:txBody>
      </p:sp>
      <p:grpSp>
        <p:nvGrpSpPr>
          <p:cNvPr id="25" name="Группа 7">
            <a:extLst>
              <a:ext uri="{FF2B5EF4-FFF2-40B4-BE49-F238E27FC236}">
                <a16:creationId xmlns:a16="http://schemas.microsoft.com/office/drawing/2014/main" id="{0875371D-288A-4384-A480-02EDFC52D8A1}"/>
              </a:ext>
            </a:extLst>
          </p:cNvPr>
          <p:cNvGrpSpPr>
            <a:grpSpLocks/>
          </p:cNvGrpSpPr>
          <p:nvPr/>
        </p:nvGrpSpPr>
        <p:grpSpPr bwMode="auto">
          <a:xfrm>
            <a:off x="752412" y="5021737"/>
            <a:ext cx="3804013" cy="730169"/>
            <a:chOff x="729508" y="3439505"/>
            <a:chExt cx="3674991" cy="1018343"/>
          </a:xfrm>
        </p:grpSpPr>
        <p:grpSp>
          <p:nvGrpSpPr>
            <p:cNvPr id="26" name="Группа 56">
              <a:extLst>
                <a:ext uri="{FF2B5EF4-FFF2-40B4-BE49-F238E27FC236}">
                  <a16:creationId xmlns:a16="http://schemas.microsoft.com/office/drawing/2014/main" id="{689057A0-29B5-4225-AB9C-92D29F321C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9508" y="3439505"/>
              <a:ext cx="3674991" cy="1018343"/>
              <a:chOff x="788855" y="3341057"/>
              <a:chExt cx="3674991" cy="748737"/>
            </a:xfrm>
          </p:grpSpPr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55713CA8-4681-4849-A63B-32CD15B22E00}"/>
                  </a:ext>
                </a:extLst>
              </p:cNvPr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9EB11E25-5706-4C79-9BE2-075EC0B03063}"/>
                  </a:ext>
                </a:extLst>
              </p:cNvPr>
              <p:cNvSpPr/>
              <p:nvPr/>
            </p:nvSpPr>
            <p:spPr>
              <a:xfrm>
                <a:off x="788855" y="3341057"/>
                <a:ext cx="316484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TextBox 60">
                <a:extLst>
                  <a:ext uri="{FF2B5EF4-FFF2-40B4-BE49-F238E27FC236}">
                    <a16:creationId xmlns:a16="http://schemas.microsoft.com/office/drawing/2014/main" id="{48791BC3-5A50-4789-8457-4695EAEA4A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28" name="Прямоугольник 61">
              <a:extLst>
                <a:ext uri="{FF2B5EF4-FFF2-40B4-BE49-F238E27FC236}">
                  <a16:creationId xmlns:a16="http://schemas.microsoft.com/office/drawing/2014/main" id="{98B16DC5-0F2C-414B-BE03-BBDBC65D4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781" y="3594798"/>
              <a:ext cx="2771921" cy="736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Специализированные услуги ЦИСС</a:t>
              </a:r>
            </a:p>
          </p:txBody>
        </p:sp>
      </p:grpSp>
      <p:grpSp>
        <p:nvGrpSpPr>
          <p:cNvPr id="38" name="Группа 7">
            <a:extLst>
              <a:ext uri="{FF2B5EF4-FFF2-40B4-BE49-F238E27FC236}">
                <a16:creationId xmlns:a16="http://schemas.microsoft.com/office/drawing/2014/main" id="{C62FF5F7-587D-4F05-A5A1-D2A2557552A9}"/>
              </a:ext>
            </a:extLst>
          </p:cNvPr>
          <p:cNvGrpSpPr>
            <a:grpSpLocks/>
          </p:cNvGrpSpPr>
          <p:nvPr/>
        </p:nvGrpSpPr>
        <p:grpSpPr bwMode="auto">
          <a:xfrm>
            <a:off x="739051" y="5935129"/>
            <a:ext cx="3824353" cy="685616"/>
            <a:chOff x="855877" y="3417519"/>
            <a:chExt cx="3548622" cy="1040327"/>
          </a:xfrm>
        </p:grpSpPr>
        <p:grpSp>
          <p:nvGrpSpPr>
            <p:cNvPr id="39" name="Группа 56">
              <a:extLst>
                <a:ext uri="{FF2B5EF4-FFF2-40B4-BE49-F238E27FC236}">
                  <a16:creationId xmlns:a16="http://schemas.microsoft.com/office/drawing/2014/main" id="{B7819416-1948-49E8-9BE5-443A345757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5877" y="3417519"/>
              <a:ext cx="3548622" cy="1040327"/>
              <a:chOff x="915224" y="3324893"/>
              <a:chExt cx="3548622" cy="764901"/>
            </a:xfrm>
          </p:grpSpPr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051D799E-CCE4-4A12-9470-307406F63D35}"/>
                  </a:ext>
                </a:extLst>
              </p:cNvPr>
              <p:cNvSpPr/>
              <p:nvPr/>
            </p:nvSpPr>
            <p:spPr>
              <a:xfrm>
                <a:off x="955239" y="3341057"/>
                <a:ext cx="3508607" cy="748737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Прямоугольник 41">
                <a:extLst>
                  <a:ext uri="{FF2B5EF4-FFF2-40B4-BE49-F238E27FC236}">
                    <a16:creationId xmlns:a16="http://schemas.microsoft.com/office/drawing/2014/main" id="{684B2063-C300-4662-8D41-C36665B8DF48}"/>
                  </a:ext>
                </a:extLst>
              </p:cNvPr>
              <p:cNvSpPr/>
              <p:nvPr/>
            </p:nvSpPr>
            <p:spPr>
              <a:xfrm>
                <a:off x="927622" y="3324893"/>
                <a:ext cx="316484" cy="747407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TextBox 60">
                <a:extLst>
                  <a:ext uri="{FF2B5EF4-FFF2-40B4-BE49-F238E27FC236}">
                    <a16:creationId xmlns:a16="http://schemas.microsoft.com/office/drawing/2014/main" id="{D567162E-E34E-4A04-B041-E8BB3F0DD5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5224" y="3566544"/>
                <a:ext cx="399764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40" name="Прямоугольник 61">
              <a:extLst>
                <a:ext uri="{FF2B5EF4-FFF2-40B4-BE49-F238E27FC236}">
                  <a16:creationId xmlns:a16="http://schemas.microsoft.com/office/drawing/2014/main" id="{4BF63966-7D35-4B49-B36C-D62AA4F6A3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829" y="3473695"/>
              <a:ext cx="2671903" cy="980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Обучающие и иные мероприятия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171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4"/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 rot="5400000">
            <a:off x="5008169" y="-802191"/>
            <a:ext cx="1608137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Овал 30"/>
          <p:cNvSpPr>
            <a:spLocks noChangeAspect="1"/>
          </p:cNvSpPr>
          <p:nvPr/>
        </p:nvSpPr>
        <p:spPr>
          <a:xfrm>
            <a:off x="8392387" y="1741265"/>
            <a:ext cx="1696063" cy="1696063"/>
          </a:xfrm>
          <a:prstGeom prst="ellipse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" name="Овал 29"/>
          <p:cNvSpPr>
            <a:spLocks noChangeAspect="1"/>
          </p:cNvSpPr>
          <p:nvPr/>
        </p:nvSpPr>
        <p:spPr>
          <a:xfrm>
            <a:off x="684794" y="1661010"/>
            <a:ext cx="1698957" cy="1697458"/>
          </a:xfrm>
          <a:prstGeom prst="ellipse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9" name="Овал 28"/>
          <p:cNvSpPr/>
          <p:nvPr/>
        </p:nvSpPr>
        <p:spPr>
          <a:xfrm>
            <a:off x="3334144" y="1640445"/>
            <a:ext cx="1731157" cy="1697458"/>
          </a:xfrm>
          <a:prstGeom prst="ellipse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Овал 11"/>
          <p:cNvSpPr>
            <a:spLocks noChangeAspect="1"/>
          </p:cNvSpPr>
          <p:nvPr/>
        </p:nvSpPr>
        <p:spPr>
          <a:xfrm>
            <a:off x="5787814" y="1743947"/>
            <a:ext cx="1696062" cy="1694565"/>
          </a:xfrm>
          <a:prstGeom prst="ellipse">
            <a:avLst/>
          </a:prstGeom>
          <a:solidFill>
            <a:srgbClr val="F2E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80691" y="564441"/>
            <a:ext cx="8796338" cy="511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E04E39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Виды финансовой поддержки</a:t>
            </a:r>
          </a:p>
        </p:txBody>
      </p:sp>
      <p:sp>
        <p:nvSpPr>
          <p:cNvPr id="21512" name="Прямоугольник 2"/>
          <p:cNvSpPr>
            <a:spLocks noChangeArrowheads="1"/>
          </p:cNvSpPr>
          <p:nvPr/>
        </p:nvSpPr>
        <p:spPr bwMode="auto">
          <a:xfrm>
            <a:off x="790425" y="1183914"/>
            <a:ext cx="21288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МИКРОЗАЙМЫ</a:t>
            </a:r>
          </a:p>
        </p:txBody>
      </p:sp>
      <p:sp>
        <p:nvSpPr>
          <p:cNvPr id="21513" name="Прямоугольник 5"/>
          <p:cNvSpPr>
            <a:spLocks noChangeArrowheads="1"/>
          </p:cNvSpPr>
          <p:nvPr/>
        </p:nvSpPr>
        <p:spPr bwMode="auto">
          <a:xfrm>
            <a:off x="3085364" y="1178134"/>
            <a:ext cx="2433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ПОРУЧИТЕЛЬСТВА</a:t>
            </a:r>
          </a:p>
          <a:p>
            <a:endParaRPr lang="ru-RU" sz="1400" b="1" dirty="0">
              <a:solidFill>
                <a:srgbClr val="562212"/>
              </a:solidFill>
              <a:latin typeface="Arial Black" pitchFamily="34" charset="0"/>
            </a:endParaRPr>
          </a:p>
        </p:txBody>
      </p:sp>
      <p:sp>
        <p:nvSpPr>
          <p:cNvPr id="21514" name="Прямоугольник 8"/>
          <p:cNvSpPr>
            <a:spLocks noChangeArrowheads="1"/>
          </p:cNvSpPr>
          <p:nvPr/>
        </p:nvSpPr>
        <p:spPr bwMode="auto">
          <a:xfrm>
            <a:off x="5587198" y="1160444"/>
            <a:ext cx="2193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ЛЬГОТНЫЙ ЛИЗИНГ</a:t>
            </a:r>
          </a:p>
        </p:txBody>
      </p:sp>
      <p:sp>
        <p:nvSpPr>
          <p:cNvPr id="21515" name="Прямоугольник 12"/>
          <p:cNvSpPr>
            <a:spLocks noChangeArrowheads="1"/>
          </p:cNvSpPr>
          <p:nvPr/>
        </p:nvSpPr>
        <p:spPr bwMode="auto">
          <a:xfrm>
            <a:off x="7842216" y="1022011"/>
            <a:ext cx="266924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ПРОГРАММЫ</a:t>
            </a:r>
          </a:p>
          <a:p>
            <a:pPr algn="ctr"/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ФОНДА РАЗВИТИЯ</a:t>
            </a:r>
          </a:p>
          <a:p>
            <a:pPr algn="ctr"/>
            <a:r>
              <a:rPr lang="ru-RU" sz="1400" b="1" dirty="0">
                <a:solidFill>
                  <a:srgbClr val="562212"/>
                </a:solidFill>
                <a:latin typeface="Arial Black" pitchFamily="34" charset="0"/>
              </a:rPr>
              <a:t>ПРОМЫШЛЕННОСТИ РФ</a:t>
            </a:r>
          </a:p>
        </p:txBody>
      </p:sp>
      <p:sp>
        <p:nvSpPr>
          <p:cNvPr id="21519" name="Прямоугольник 6"/>
          <p:cNvSpPr>
            <a:spLocks noChangeArrowheads="1"/>
          </p:cNvSpPr>
          <p:nvPr/>
        </p:nvSpPr>
        <p:spPr bwMode="auto">
          <a:xfrm>
            <a:off x="667497" y="2053955"/>
            <a:ext cx="17335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50</a:t>
            </a:r>
            <a:r>
              <a:rPr lang="en-US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b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5 млн</a:t>
            </a:r>
          </a:p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21520" name="Прямоугольник 7"/>
          <p:cNvSpPr>
            <a:spLocks noChangeArrowheads="1"/>
          </p:cNvSpPr>
          <p:nvPr/>
        </p:nvSpPr>
        <p:spPr bwMode="auto">
          <a:xfrm>
            <a:off x="3361931" y="2204707"/>
            <a:ext cx="1704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25 млн</a:t>
            </a:r>
          </a:p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21521" name="Прямоугольник 8"/>
          <p:cNvSpPr>
            <a:spLocks noChangeArrowheads="1"/>
          </p:cNvSpPr>
          <p:nvPr/>
        </p:nvSpPr>
        <p:spPr bwMode="auto">
          <a:xfrm>
            <a:off x="5221909" y="2053955"/>
            <a:ext cx="28121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2,5 млн</a:t>
            </a:r>
          </a:p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 </a:t>
            </a:r>
            <a:b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50 млн </a:t>
            </a:r>
            <a:b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21522" name="Прямоугольник 9"/>
          <p:cNvSpPr>
            <a:spLocks noChangeArrowheads="1"/>
          </p:cNvSpPr>
          <p:nvPr/>
        </p:nvSpPr>
        <p:spPr bwMode="auto">
          <a:xfrm>
            <a:off x="8049781" y="2116621"/>
            <a:ext cx="238283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5 млн </a:t>
            </a:r>
            <a:br>
              <a:rPr lang="en-US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 млрд </a:t>
            </a:r>
            <a:br>
              <a:rPr lang="en-US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5622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pic>
        <p:nvPicPr>
          <p:cNvPr id="27" name="Picture 2" descr="6536461595418298@myt2-dd3598211d70">
            <a:extLst>
              <a:ext uri="{FF2B5EF4-FFF2-40B4-BE49-F238E27FC236}">
                <a16:creationId xmlns:a16="http://schemas.microsoft.com/office/drawing/2014/main" id="{4932385C-B9E0-4DC4-B72D-5DF15F899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148" y="20510"/>
            <a:ext cx="290131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Группа 20"/>
          <p:cNvGrpSpPr>
            <a:grpSpLocks/>
          </p:cNvGrpSpPr>
          <p:nvPr/>
        </p:nvGrpSpPr>
        <p:grpSpPr bwMode="auto">
          <a:xfrm>
            <a:off x="2882022" y="3502325"/>
            <a:ext cx="2490744" cy="3344788"/>
            <a:chOff x="860769" y="2437335"/>
            <a:chExt cx="3913472" cy="1054117"/>
          </a:xfrm>
        </p:grpSpPr>
        <p:grpSp>
          <p:nvGrpSpPr>
            <p:cNvPr id="24" name="Группа 51"/>
            <p:cNvGrpSpPr>
              <a:grpSpLocks/>
            </p:cNvGrpSpPr>
            <p:nvPr/>
          </p:nvGrpSpPr>
          <p:grpSpPr bwMode="auto">
            <a:xfrm>
              <a:off x="860769" y="2437335"/>
              <a:ext cx="3775562" cy="1054117"/>
              <a:chOff x="920116" y="3303298"/>
              <a:chExt cx="3775562" cy="775041"/>
            </a:xfrm>
          </p:grpSpPr>
          <p:sp>
            <p:nvSpPr>
              <p:cNvPr id="26" name="Прямоугольник 25"/>
              <p:cNvSpPr/>
              <p:nvPr/>
            </p:nvSpPr>
            <p:spPr>
              <a:xfrm>
                <a:off x="920116" y="3303298"/>
                <a:ext cx="3775562" cy="775041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Прямоугольник 27"/>
              <p:cNvSpPr/>
              <p:nvPr/>
            </p:nvSpPr>
            <p:spPr>
              <a:xfrm>
                <a:off x="994988" y="3311226"/>
                <a:ext cx="200947" cy="759185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TextBox 54"/>
              <p:cNvSpPr txBox="1">
                <a:spLocks noChangeArrowheads="1"/>
              </p:cNvSpPr>
              <p:nvPr/>
            </p:nvSpPr>
            <p:spPr bwMode="auto">
              <a:xfrm>
                <a:off x="961999" y="3499890"/>
                <a:ext cx="399763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25" name="Прямоугольник 55"/>
            <p:cNvSpPr>
              <a:spLocks noChangeArrowheads="1"/>
            </p:cNvSpPr>
            <p:nvPr/>
          </p:nvSpPr>
          <p:spPr bwMode="auto">
            <a:xfrm>
              <a:off x="998678" y="2467162"/>
              <a:ext cx="3775563" cy="680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t">
              <a:spAutoFit/>
            </a:bodyPr>
            <a:lstStyle/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В 2021 году выдано </a:t>
              </a:r>
            </a:p>
            <a:p>
              <a:pPr algn="ctr">
                <a:spcAft>
                  <a:spcPts val="525"/>
                </a:spcAft>
              </a:pPr>
              <a:r>
                <a:rPr lang="en-US" b="1" dirty="0">
                  <a:solidFill>
                    <a:srgbClr val="562212"/>
                  </a:solidFill>
                </a:rPr>
                <a:t>105 </a:t>
              </a:r>
              <a:r>
                <a:rPr lang="ru-RU" b="1" dirty="0">
                  <a:solidFill>
                    <a:srgbClr val="562212"/>
                  </a:solidFill>
                </a:rPr>
                <a:t>поручительств на </a:t>
              </a:r>
              <a:r>
                <a:rPr lang="en-US" b="1" dirty="0">
                  <a:solidFill>
                    <a:srgbClr val="562212"/>
                  </a:solidFill>
                </a:rPr>
                <a:t>907</a:t>
              </a:r>
              <a:r>
                <a:rPr lang="ru-RU" b="1" dirty="0">
                  <a:solidFill>
                    <a:srgbClr val="562212"/>
                  </a:solidFill>
                </a:rPr>
                <a:t>,</a:t>
              </a:r>
              <a:r>
                <a:rPr lang="en-US" b="1" dirty="0">
                  <a:solidFill>
                    <a:srgbClr val="562212"/>
                  </a:solidFill>
                </a:rPr>
                <a:t>2</a:t>
              </a:r>
              <a:r>
                <a:rPr lang="ru-RU" b="1" dirty="0">
                  <a:solidFill>
                    <a:srgbClr val="562212"/>
                  </a:solidFill>
                </a:rPr>
                <a:t> млн руб.</a:t>
              </a:r>
            </a:p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Привлечено средств </a:t>
              </a:r>
              <a:br>
                <a:rPr lang="ru-RU" b="1" dirty="0">
                  <a:solidFill>
                    <a:srgbClr val="562212"/>
                  </a:solidFill>
                </a:rPr>
              </a:br>
              <a:r>
                <a:rPr lang="ru-RU" b="1" dirty="0">
                  <a:solidFill>
                    <a:srgbClr val="562212"/>
                  </a:solidFill>
                </a:rPr>
                <a:t>на 2,9 млрд руб.</a:t>
              </a:r>
            </a:p>
          </p:txBody>
        </p:sp>
      </p:grpSp>
      <p:grpSp>
        <p:nvGrpSpPr>
          <p:cNvPr id="33" name="Группа 20"/>
          <p:cNvGrpSpPr>
            <a:grpSpLocks/>
          </p:cNvGrpSpPr>
          <p:nvPr/>
        </p:nvGrpSpPr>
        <p:grpSpPr bwMode="auto">
          <a:xfrm>
            <a:off x="243612" y="3502150"/>
            <a:ext cx="2556787" cy="3344788"/>
            <a:chOff x="902652" y="2448114"/>
            <a:chExt cx="3728163" cy="1037826"/>
          </a:xfrm>
        </p:grpSpPr>
        <p:grpSp>
          <p:nvGrpSpPr>
            <p:cNvPr id="37" name="Группа 51"/>
            <p:cNvGrpSpPr>
              <a:grpSpLocks/>
            </p:cNvGrpSpPr>
            <p:nvPr/>
          </p:nvGrpSpPr>
          <p:grpSpPr bwMode="auto">
            <a:xfrm>
              <a:off x="902652" y="2448114"/>
              <a:ext cx="3650478" cy="1037826"/>
              <a:chOff x="961999" y="3311225"/>
              <a:chExt cx="3650478" cy="763063"/>
            </a:xfrm>
          </p:grpSpPr>
          <p:sp>
            <p:nvSpPr>
              <p:cNvPr id="39" name="Прямоугольник 38"/>
              <p:cNvSpPr/>
              <p:nvPr/>
            </p:nvSpPr>
            <p:spPr>
              <a:xfrm>
                <a:off x="994988" y="3311226"/>
                <a:ext cx="3617489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Прямоугольник 40"/>
              <p:cNvSpPr/>
              <p:nvPr/>
            </p:nvSpPr>
            <p:spPr>
              <a:xfrm>
                <a:off x="994988" y="3311225"/>
                <a:ext cx="139708" cy="757821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TextBox 54"/>
              <p:cNvSpPr txBox="1">
                <a:spLocks noChangeArrowheads="1"/>
              </p:cNvSpPr>
              <p:nvPr/>
            </p:nvSpPr>
            <p:spPr bwMode="auto">
              <a:xfrm>
                <a:off x="961999" y="3499890"/>
                <a:ext cx="399763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38" name="Прямоугольник 55"/>
            <p:cNvSpPr>
              <a:spLocks noChangeArrowheads="1"/>
            </p:cNvSpPr>
            <p:nvPr/>
          </p:nvSpPr>
          <p:spPr bwMode="auto">
            <a:xfrm>
              <a:off x="998952" y="2484660"/>
              <a:ext cx="3631863" cy="282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t">
              <a:spAutoFit/>
            </a:bodyPr>
            <a:lstStyle/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В</a:t>
              </a:r>
              <a:r>
                <a:rPr lang="en-US" b="1" dirty="0">
                  <a:solidFill>
                    <a:srgbClr val="562212"/>
                  </a:solidFill>
                </a:rPr>
                <a:t> </a:t>
              </a:r>
              <a:r>
                <a:rPr lang="ru-RU" b="1" dirty="0">
                  <a:solidFill>
                    <a:srgbClr val="562212"/>
                  </a:solidFill>
                </a:rPr>
                <a:t>2021 году выдано </a:t>
              </a:r>
            </a:p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223 микрозайма </a:t>
              </a:r>
            </a:p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на 404 млн руб.</a:t>
              </a:r>
            </a:p>
          </p:txBody>
        </p:sp>
      </p:grpSp>
      <p:grpSp>
        <p:nvGrpSpPr>
          <p:cNvPr id="40" name="Группа 20">
            <a:extLst>
              <a:ext uri="{FF2B5EF4-FFF2-40B4-BE49-F238E27FC236}">
                <a16:creationId xmlns:a16="http://schemas.microsoft.com/office/drawing/2014/main" id="{34037B86-35E3-4287-808A-42B8DCBAC1C5}"/>
              </a:ext>
            </a:extLst>
          </p:cNvPr>
          <p:cNvGrpSpPr>
            <a:grpSpLocks/>
          </p:cNvGrpSpPr>
          <p:nvPr/>
        </p:nvGrpSpPr>
        <p:grpSpPr bwMode="auto">
          <a:xfrm>
            <a:off x="7885448" y="3500056"/>
            <a:ext cx="2669242" cy="3347058"/>
            <a:chOff x="902652" y="2440625"/>
            <a:chExt cx="3837673" cy="1080465"/>
          </a:xfrm>
        </p:grpSpPr>
        <p:grpSp>
          <p:nvGrpSpPr>
            <p:cNvPr id="43" name="Группа 51">
              <a:extLst>
                <a:ext uri="{FF2B5EF4-FFF2-40B4-BE49-F238E27FC236}">
                  <a16:creationId xmlns:a16="http://schemas.microsoft.com/office/drawing/2014/main" id="{1432A5BF-4AA9-4753-B6AF-721638795A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2652" y="2440625"/>
              <a:ext cx="3837673" cy="1080465"/>
              <a:chOff x="961999" y="3305716"/>
              <a:chExt cx="3837673" cy="794413"/>
            </a:xfrm>
          </p:grpSpPr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D26AC344-F2C4-4303-967F-563032DD986B}"/>
                  </a:ext>
                </a:extLst>
              </p:cNvPr>
              <p:cNvSpPr/>
              <p:nvPr/>
            </p:nvSpPr>
            <p:spPr>
              <a:xfrm>
                <a:off x="1010963" y="3311226"/>
                <a:ext cx="3788709" cy="788903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Прямоугольник 45">
                <a:extLst>
                  <a:ext uri="{FF2B5EF4-FFF2-40B4-BE49-F238E27FC236}">
                    <a16:creationId xmlns:a16="http://schemas.microsoft.com/office/drawing/2014/main" id="{2D81CA4F-9B76-417B-9CA9-C69B17EBA302}"/>
                  </a:ext>
                </a:extLst>
              </p:cNvPr>
              <p:cNvSpPr/>
              <p:nvPr/>
            </p:nvSpPr>
            <p:spPr>
              <a:xfrm>
                <a:off x="1027474" y="3305716"/>
                <a:ext cx="61596" cy="780270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TextBox 54">
                <a:extLst>
                  <a:ext uri="{FF2B5EF4-FFF2-40B4-BE49-F238E27FC236}">
                    <a16:creationId xmlns:a16="http://schemas.microsoft.com/office/drawing/2014/main" id="{29325D06-8D37-45E4-8C55-977EA7834B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1999" y="3463358"/>
                <a:ext cx="399762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44" name="Прямоугольник 55">
              <a:extLst>
                <a:ext uri="{FF2B5EF4-FFF2-40B4-BE49-F238E27FC236}">
                  <a16:creationId xmlns:a16="http://schemas.microsoft.com/office/drawing/2014/main" id="{750F7B3B-2BB0-4AAF-B532-6144D5D92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973" y="2475530"/>
              <a:ext cx="3388689" cy="1034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t">
              <a:spAutoFit/>
            </a:bodyPr>
            <a:lstStyle/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В 2020-2021 году проекты на 134 млн руб., в т.ч. 40,2 млн руб. региональная часть</a:t>
              </a:r>
            </a:p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Одобрено 69,4 млн руб., в т.ч. </a:t>
              </a:r>
              <a:br>
                <a:rPr lang="en-US" b="1" dirty="0">
                  <a:solidFill>
                    <a:srgbClr val="562212"/>
                  </a:solidFill>
                </a:rPr>
              </a:br>
              <a:r>
                <a:rPr lang="ru-RU" b="1" dirty="0">
                  <a:solidFill>
                    <a:srgbClr val="562212"/>
                  </a:solidFill>
                </a:rPr>
                <a:t>20,8 млн руб. региональная часть</a:t>
              </a:r>
            </a:p>
          </p:txBody>
        </p:sp>
      </p:grpSp>
      <p:grpSp>
        <p:nvGrpSpPr>
          <p:cNvPr id="50" name="Группа 20">
            <a:extLst>
              <a:ext uri="{FF2B5EF4-FFF2-40B4-BE49-F238E27FC236}">
                <a16:creationId xmlns:a16="http://schemas.microsoft.com/office/drawing/2014/main" id="{EBEA51C1-3266-42B8-8A92-B194D23BA98D}"/>
              </a:ext>
            </a:extLst>
          </p:cNvPr>
          <p:cNvGrpSpPr>
            <a:grpSpLocks/>
          </p:cNvGrpSpPr>
          <p:nvPr/>
        </p:nvGrpSpPr>
        <p:grpSpPr bwMode="auto">
          <a:xfrm>
            <a:off x="5381633" y="3531599"/>
            <a:ext cx="2480887" cy="3347057"/>
            <a:chOff x="902652" y="2448118"/>
            <a:chExt cx="3767133" cy="1037825"/>
          </a:xfrm>
        </p:grpSpPr>
        <p:grpSp>
          <p:nvGrpSpPr>
            <p:cNvPr id="51" name="Группа 51">
              <a:extLst>
                <a:ext uri="{FF2B5EF4-FFF2-40B4-BE49-F238E27FC236}">
                  <a16:creationId xmlns:a16="http://schemas.microsoft.com/office/drawing/2014/main" id="{3A676586-3461-456B-847D-8FD629F451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2652" y="2448118"/>
              <a:ext cx="3691282" cy="1037825"/>
              <a:chOff x="961999" y="3311226"/>
              <a:chExt cx="3691282" cy="763062"/>
            </a:xfrm>
          </p:grpSpPr>
          <p:sp>
            <p:nvSpPr>
              <p:cNvPr id="53" name="Прямоугольник 52">
                <a:extLst>
                  <a:ext uri="{FF2B5EF4-FFF2-40B4-BE49-F238E27FC236}">
                    <a16:creationId xmlns:a16="http://schemas.microsoft.com/office/drawing/2014/main" id="{0AC124E2-AB92-402D-9336-E8845A3FCC21}"/>
                  </a:ext>
                </a:extLst>
              </p:cNvPr>
              <p:cNvSpPr/>
              <p:nvPr/>
            </p:nvSpPr>
            <p:spPr>
              <a:xfrm>
                <a:off x="994990" y="3311226"/>
                <a:ext cx="3658291" cy="763062"/>
              </a:xfrm>
              <a:prstGeom prst="rect">
                <a:avLst/>
              </a:prstGeom>
              <a:solidFill>
                <a:srgbClr val="F2EC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Прямоугольник 53">
                <a:extLst>
                  <a:ext uri="{FF2B5EF4-FFF2-40B4-BE49-F238E27FC236}">
                    <a16:creationId xmlns:a16="http://schemas.microsoft.com/office/drawing/2014/main" id="{CEDDCC62-6ED9-46E2-A012-3ACA46F5DAEA}"/>
                  </a:ext>
                </a:extLst>
              </p:cNvPr>
              <p:cNvSpPr/>
              <p:nvPr/>
            </p:nvSpPr>
            <p:spPr>
              <a:xfrm>
                <a:off x="994988" y="3311226"/>
                <a:ext cx="250263" cy="763062"/>
              </a:xfrm>
              <a:prstGeom prst="rect">
                <a:avLst/>
              </a:prstGeom>
              <a:solidFill>
                <a:srgbClr val="ED53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7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BA14FAF-E5B2-40BF-A94C-FE255FCA97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1999" y="3499890"/>
                <a:ext cx="399763" cy="318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400" dirty="0">
                  <a:solidFill>
                    <a:srgbClr val="F7F2E5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52" name="Прямоугольник 55">
              <a:extLst>
                <a:ext uri="{FF2B5EF4-FFF2-40B4-BE49-F238E27FC236}">
                  <a16:creationId xmlns:a16="http://schemas.microsoft.com/office/drawing/2014/main" id="{AD3A6CED-20F9-4548-BC32-E7B498E88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803" y="2484664"/>
              <a:ext cx="3719982" cy="339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t">
              <a:spAutoFit/>
            </a:bodyPr>
            <a:lstStyle/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В 2020-2021 году заключено </a:t>
              </a:r>
            </a:p>
            <a:p>
              <a:pPr algn="ctr">
                <a:spcAft>
                  <a:spcPts val="525"/>
                </a:spcAft>
              </a:pPr>
              <a:r>
                <a:rPr lang="ru-RU" b="1" dirty="0">
                  <a:solidFill>
                    <a:srgbClr val="562212"/>
                  </a:solidFill>
                </a:rPr>
                <a:t>7 договоров </a:t>
              </a:r>
              <a:br>
                <a:rPr lang="ru-RU" b="1" dirty="0">
                  <a:solidFill>
                    <a:srgbClr val="562212"/>
                  </a:solidFill>
                </a:rPr>
              </a:br>
              <a:r>
                <a:rPr lang="ru-RU" b="1" dirty="0">
                  <a:solidFill>
                    <a:srgbClr val="562212"/>
                  </a:solidFill>
                </a:rPr>
                <a:t>на 27,5 млн руб. 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>
            <a:extLst>
              <a:ext uri="{FF2B5EF4-FFF2-40B4-BE49-F238E27FC236}">
                <a16:creationId xmlns:a16="http://schemas.microsoft.com/office/drawing/2014/main" id="{D5896462-82A1-40CD-837D-F86E41DD8098}"/>
              </a:ext>
            </a:extLst>
          </p:cNvPr>
          <p:cNvSpPr txBox="1"/>
          <p:nvPr/>
        </p:nvSpPr>
        <p:spPr>
          <a:xfrm>
            <a:off x="746197" y="611759"/>
            <a:ext cx="813911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E04E39"/>
                </a:solidFill>
                <a:latin typeface="Arial Black" panose="020B0A04020102020204" pitchFamily="34" charset="0"/>
                <a:ea typeface="Roboto Black" panose="02000000000000000000" pitchFamily="2" charset="0"/>
                <a:cs typeface="+mn-cs"/>
              </a:rPr>
              <a:t>Микрозаймы</a:t>
            </a:r>
          </a:p>
        </p:txBody>
      </p:sp>
      <p:pic>
        <p:nvPicPr>
          <p:cNvPr id="18" name="Рисунок 14"/>
          <p:cNvPicPr>
            <a:picLocks noChangeAspect="1"/>
          </p:cNvPicPr>
          <p:nvPr/>
        </p:nvPicPr>
        <p:blipFill>
          <a:blip r:embed="rId3"/>
          <a:srcRect l="49445" t="-76" r="217" b="-2"/>
          <a:stretch>
            <a:fillRect/>
          </a:stretch>
        </p:blipFill>
        <p:spPr bwMode="auto">
          <a:xfrm rot="-5400000">
            <a:off x="1199587" y="5150578"/>
            <a:ext cx="1608137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object 3">
            <a:extLst>
              <a:ext uri="{FF2B5EF4-FFF2-40B4-BE49-F238E27FC236}">
                <a16:creationId xmlns:a16="http://schemas.microsoft.com/office/drawing/2014/main" id="{5B2E15DD-1FAA-431E-9599-FF369827A024}"/>
              </a:ext>
            </a:extLst>
          </p:cNvPr>
          <p:cNvSpPr txBox="1"/>
          <p:nvPr/>
        </p:nvSpPr>
        <p:spPr>
          <a:xfrm>
            <a:off x="764661" y="1441054"/>
            <a:ext cx="4381987" cy="231153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53975" rIns="0" bIns="0" rtlCol="0">
            <a:spAutoFit/>
          </a:bodyPr>
          <a:lstStyle/>
          <a:p>
            <a:pPr marL="111760">
              <a:lnSpc>
                <a:spcPct val="100000"/>
              </a:lnSpc>
              <a:spcBef>
                <a:spcPts val="425"/>
              </a:spcBef>
            </a:pPr>
            <a:r>
              <a:rPr lang="ru-RU" sz="1500" b="1" spc="190" dirty="0">
                <a:solidFill>
                  <a:srgbClr val="DB05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ТРЕБОВАНИЯ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2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Займы предоставляются субъектам МСП и самозанятым Ленинградской области</a:t>
            </a: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Срок действия займа не более </a:t>
            </a:r>
            <a:b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 месяцев </a:t>
            </a: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Целевое расходование средств </a:t>
            </a:r>
            <a:b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90 дней</a:t>
            </a:r>
          </a:p>
          <a:p>
            <a:pPr marL="264160">
              <a:lnSpc>
                <a:spcPts val="1760"/>
              </a:lnSpc>
            </a:pPr>
            <a:endParaRPr sz="1500" dirty="0">
              <a:latin typeface="Calibri"/>
              <a:cs typeface="Calibri"/>
            </a:endParaRPr>
          </a:p>
        </p:txBody>
      </p:sp>
      <p:sp>
        <p:nvSpPr>
          <p:cNvPr id="90" name="object 3">
            <a:extLst>
              <a:ext uri="{FF2B5EF4-FFF2-40B4-BE49-F238E27FC236}">
                <a16:creationId xmlns:a16="http://schemas.microsoft.com/office/drawing/2014/main" id="{22272D24-21A7-4326-9181-C69E5F09000A}"/>
              </a:ext>
            </a:extLst>
          </p:cNvPr>
          <p:cNvSpPr txBox="1"/>
          <p:nvPr/>
        </p:nvSpPr>
        <p:spPr>
          <a:xfrm>
            <a:off x="5545166" y="1441054"/>
            <a:ext cx="4648032" cy="29655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53975" rIns="0" bIns="0" rtlCol="0">
            <a:spAutoFit/>
          </a:bodyPr>
          <a:lstStyle/>
          <a:p>
            <a:pPr marL="111760">
              <a:lnSpc>
                <a:spcPct val="100000"/>
              </a:lnSpc>
              <a:spcBef>
                <a:spcPts val="425"/>
              </a:spcBef>
            </a:pPr>
            <a:r>
              <a:rPr lang="ru-RU" sz="1500" b="1" spc="190" dirty="0">
                <a:solidFill>
                  <a:srgbClr val="DB05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2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Пополнение оборотных </a:t>
            </a:r>
            <a:br>
              <a:rPr lang="ru-RU" sz="1500" spc="2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spc="2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приобретение основных средств</a:t>
            </a: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Инвестиции, в т.ч. помещения </a:t>
            </a:r>
            <a:b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социального бизнеса </a:t>
            </a:r>
            <a:b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(продукт «</a:t>
            </a:r>
            <a:r>
              <a:rPr lang="ru-RU" sz="1500" spc="50" dirty="0" err="1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Соципотека</a:t>
            </a: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</a:p>
          <a:p>
            <a:pPr marR="935355">
              <a:lnSpc>
                <a:spcPts val="1700"/>
              </a:lnSpc>
              <a:spcBef>
                <a:spcPts val="675"/>
              </a:spcBef>
              <a:buAutoNum type="arabicPeriod"/>
            </a:pP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Исполнение заключённых экспортных контрактов</a:t>
            </a:r>
          </a:p>
          <a:p>
            <a:pPr marR="935355">
              <a:lnSpc>
                <a:spcPts val="1700"/>
              </a:lnSpc>
              <a:spcBef>
                <a:spcPts val="675"/>
              </a:spcBef>
              <a:spcAft>
                <a:spcPts val="1000"/>
              </a:spcAft>
              <a:buAutoNum type="arabicPeriod"/>
            </a:pPr>
            <a:r>
              <a:rPr lang="ru-RU" sz="1500" spc="50" dirty="0">
                <a:solidFill>
                  <a:srgbClr val="0922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Создание рабочих мест для инвалидов</a:t>
            </a:r>
          </a:p>
          <a:p>
            <a:pPr marL="264160">
              <a:lnSpc>
                <a:spcPts val="1760"/>
              </a:lnSpc>
            </a:pPr>
            <a:endParaRPr sz="1500" dirty="0">
              <a:latin typeface="Calibri"/>
              <a:cs typeface="Calibri"/>
            </a:endParaRPr>
          </a:p>
        </p:txBody>
      </p:sp>
      <p:grpSp>
        <p:nvGrpSpPr>
          <p:cNvPr id="97" name="Группа 51">
            <a:extLst>
              <a:ext uri="{FF2B5EF4-FFF2-40B4-BE49-F238E27FC236}">
                <a16:creationId xmlns:a16="http://schemas.microsoft.com/office/drawing/2014/main" id="{6805EED8-E636-471A-B50D-49FC71379003}"/>
              </a:ext>
            </a:extLst>
          </p:cNvPr>
          <p:cNvGrpSpPr>
            <a:grpSpLocks/>
          </p:cNvGrpSpPr>
          <p:nvPr/>
        </p:nvGrpSpPr>
        <p:grpSpPr bwMode="auto">
          <a:xfrm>
            <a:off x="675685" y="4075983"/>
            <a:ext cx="9788231" cy="2086257"/>
            <a:chOff x="961999" y="3311226"/>
            <a:chExt cx="3629342" cy="788903"/>
          </a:xfrm>
        </p:grpSpPr>
        <p:sp>
          <p:nvSpPr>
            <p:cNvPr id="99" name="Прямоугольник 98">
              <a:extLst>
                <a:ext uri="{FF2B5EF4-FFF2-40B4-BE49-F238E27FC236}">
                  <a16:creationId xmlns:a16="http://schemas.microsoft.com/office/drawing/2014/main" id="{30381759-A19B-4AFD-944E-7AA307D1AD66}"/>
                </a:ext>
              </a:extLst>
            </p:cNvPr>
            <p:cNvSpPr/>
            <p:nvPr/>
          </p:nvSpPr>
          <p:spPr>
            <a:xfrm>
              <a:off x="994990" y="3311226"/>
              <a:ext cx="3596351" cy="788903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>
                <a:solidFill>
                  <a:prstClr val="white"/>
                </a:solidFill>
              </a:endParaRPr>
            </a:p>
          </p:txBody>
        </p:sp>
        <p:sp>
          <p:nvSpPr>
            <p:cNvPr id="100" name="Прямоугольник 99">
              <a:extLst>
                <a:ext uri="{FF2B5EF4-FFF2-40B4-BE49-F238E27FC236}">
                  <a16:creationId xmlns:a16="http://schemas.microsoft.com/office/drawing/2014/main" id="{6343A825-D032-4285-B52A-B51A1D62A4CD}"/>
                </a:ext>
              </a:extLst>
            </p:cNvPr>
            <p:cNvSpPr/>
            <p:nvPr/>
          </p:nvSpPr>
          <p:spPr>
            <a:xfrm>
              <a:off x="988057" y="3311226"/>
              <a:ext cx="79278" cy="788903"/>
            </a:xfrm>
            <a:prstGeom prst="rect">
              <a:avLst/>
            </a:prstGeom>
            <a:solidFill>
              <a:srgbClr val="ED53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79" dirty="0">
                <a:solidFill>
                  <a:prstClr val="white"/>
                </a:solidFill>
              </a:endParaRPr>
            </a:p>
          </p:txBody>
        </p:sp>
        <p:sp>
          <p:nvSpPr>
            <p:cNvPr id="101" name="TextBox 54">
              <a:extLst>
                <a:ext uri="{FF2B5EF4-FFF2-40B4-BE49-F238E27FC236}">
                  <a16:creationId xmlns:a16="http://schemas.microsoft.com/office/drawing/2014/main" id="{303E085B-1C82-4642-834D-13E3BDF83A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1999" y="3499890"/>
              <a:ext cx="399763" cy="318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endParaRPr lang="ru-RU" sz="1400" dirty="0">
                <a:solidFill>
                  <a:srgbClr val="F7F2E5"/>
                </a:solidFill>
                <a:latin typeface="Arial Black" pitchFamily="34" charset="0"/>
              </a:endParaRPr>
            </a:p>
          </p:txBody>
        </p:sp>
      </p:grpSp>
      <p:sp>
        <p:nvSpPr>
          <p:cNvPr id="98" name="Прямоугольник 55">
            <a:extLst>
              <a:ext uri="{FF2B5EF4-FFF2-40B4-BE49-F238E27FC236}">
                <a16:creationId xmlns:a16="http://schemas.microsoft.com/office/drawing/2014/main" id="{A54BC615-EC04-4D74-B482-AD50812FE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97" y="4080927"/>
            <a:ext cx="9859547" cy="20928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Aft>
                <a:spcPts val="525"/>
              </a:spcAft>
            </a:pPr>
            <a:r>
              <a:rPr lang="ru-RU" dirty="0">
                <a:solidFill>
                  <a:srgbClr val="562212"/>
                </a:solidFill>
              </a:rPr>
              <a:t>Приоритетные проекты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u="sng" dirty="0">
                <a:solidFill>
                  <a:srgbClr val="562212"/>
                </a:solidFill>
              </a:rPr>
              <a:t>для субъектов МСП</a:t>
            </a:r>
            <a:r>
              <a:rPr lang="ru-RU" sz="1600" dirty="0">
                <a:solidFill>
                  <a:srgbClr val="562212"/>
                </a:solidFill>
              </a:rPr>
              <a:t>: резидент промпарка, СХППК, действующий экспортёр, женский бизнес (ЕИО или &gt;50% в УК), осуществляет деятельность в сфере туризма, экологии, спорта, 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dirty="0">
                <a:solidFill>
                  <a:srgbClr val="562212"/>
                </a:solidFill>
              </a:rPr>
              <a:t>создан лицом старше 45 лет и действует менее года, предприниматель моложе 35 лет.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u="sng" dirty="0">
                <a:solidFill>
                  <a:srgbClr val="562212"/>
                </a:solidFill>
              </a:rPr>
              <a:t>для самозанятых граждан</a:t>
            </a:r>
            <a:r>
              <a:rPr lang="ru-RU" sz="1600" dirty="0">
                <a:solidFill>
                  <a:srgbClr val="562212"/>
                </a:solidFill>
              </a:rPr>
              <a:t>: резидент бизнес-инкубатора центра «Мой бизнес», 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dirty="0">
                <a:solidFill>
                  <a:srgbClr val="562212"/>
                </a:solidFill>
              </a:rPr>
              <a:t>женский бизнес, осуществляет деятельность в сфере туризма, экологии, спорта, 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dirty="0">
                <a:solidFill>
                  <a:srgbClr val="562212"/>
                </a:solidFill>
              </a:rPr>
              <a:t>является лицом старше 45 лет и зарегистрированный менее года, </a:t>
            </a:r>
            <a:br>
              <a:rPr lang="ru-RU" sz="1600" dirty="0">
                <a:solidFill>
                  <a:srgbClr val="562212"/>
                </a:solidFill>
              </a:rPr>
            </a:br>
            <a:r>
              <a:rPr lang="ru-RU" sz="1600" dirty="0">
                <a:solidFill>
                  <a:srgbClr val="562212"/>
                </a:solidFill>
              </a:rPr>
              <a:t>самозанятый  моложе 35 лет.</a:t>
            </a:r>
          </a:p>
        </p:txBody>
      </p:sp>
      <p:sp>
        <p:nvSpPr>
          <p:cNvPr id="113" name="Прямоугольник 55">
            <a:extLst>
              <a:ext uri="{FF2B5EF4-FFF2-40B4-BE49-F238E27FC236}">
                <a16:creationId xmlns:a16="http://schemas.microsoft.com/office/drawing/2014/main" id="{61496022-A611-4131-B9EE-EF7D24097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07" y="6309138"/>
            <a:ext cx="2985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Aft>
                <a:spcPts val="525"/>
              </a:spcAft>
            </a:pPr>
            <a:r>
              <a:rPr lang="ru-RU" b="1" dirty="0">
                <a:solidFill>
                  <a:srgbClr val="562212"/>
                </a:solidFill>
              </a:rPr>
              <a:t>Подача заявки на 813</a:t>
            </a:r>
            <a:r>
              <a:rPr lang="en-US" b="1" dirty="0">
                <a:solidFill>
                  <a:srgbClr val="562212"/>
                </a:solidFill>
              </a:rPr>
              <a:t>.ru</a:t>
            </a:r>
            <a:endParaRPr lang="ru-RU" b="1" dirty="0">
              <a:solidFill>
                <a:srgbClr val="562212"/>
              </a:solidFill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6F4085D9-EAF1-421D-9618-8FCB8D86B561}"/>
              </a:ext>
            </a:extLst>
          </p:cNvPr>
          <p:cNvSpPr/>
          <p:nvPr/>
        </p:nvSpPr>
        <p:spPr>
          <a:xfrm>
            <a:off x="8626141" y="2394931"/>
            <a:ext cx="842224" cy="835529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3685035" y="2283438"/>
            <a:ext cx="1271030" cy="1271030"/>
          </a:xfrm>
          <a:prstGeom prst="ellipse">
            <a:avLst/>
          </a:prstGeom>
          <a:noFill/>
          <a:ln w="301625">
            <a:solidFill>
              <a:srgbClr val="C59368">
                <a:alpha val="1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/>
            <a:endParaRPr lang="ru-RU" sz="1984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026" name="Picture 2" descr="http://qrcoder.ru/code/?https%3A%2F%2F813.ru%2Fpodderzhka%2Ffinansovaya%2Fmfo-i-rgo%2Fmikrozaymy%2F&amp;4&amp;0">
            <a:extLst>
              <a:ext uri="{FF2B5EF4-FFF2-40B4-BE49-F238E27FC236}">
                <a16:creationId xmlns:a16="http://schemas.microsoft.com/office/drawing/2014/main" id="{D1059B0A-3677-42E9-9F37-0F00DCDFD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072" y="6152886"/>
            <a:ext cx="1355297" cy="135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t.me%2FFPP47_bot&amp;4&amp;0">
            <a:extLst>
              <a:ext uri="{FF2B5EF4-FFF2-40B4-BE49-F238E27FC236}">
                <a16:creationId xmlns:a16="http://schemas.microsoft.com/office/drawing/2014/main" id="{F9585D72-BAF1-4B0D-A45B-811C563A6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887" y="6145881"/>
            <a:ext cx="1362302" cy="1362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55">
            <a:extLst>
              <a:ext uri="{FF2B5EF4-FFF2-40B4-BE49-F238E27FC236}">
                <a16:creationId xmlns:a16="http://schemas.microsoft.com/office/drawing/2014/main" id="{A76817A8-6BDD-4B11-867D-9E73E743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348" y="6314295"/>
            <a:ext cx="2601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Aft>
                <a:spcPts val="525"/>
              </a:spcAft>
            </a:pPr>
            <a:r>
              <a:rPr lang="ru-RU" b="1" dirty="0">
                <a:solidFill>
                  <a:srgbClr val="562212"/>
                </a:solidFill>
              </a:rPr>
              <a:t>Чат-бот: </a:t>
            </a:r>
            <a:r>
              <a:rPr lang="en-US" b="1" dirty="0">
                <a:solidFill>
                  <a:srgbClr val="562212"/>
                </a:solidFill>
              </a:rPr>
              <a:t>@FPP47_bot</a:t>
            </a:r>
            <a:endParaRPr lang="ru-RU" b="1" dirty="0">
              <a:solidFill>
                <a:srgbClr val="5622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836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AC93E6E1-C83B-4F5D-B26A-33FC722A50A8}"/>
              </a:ext>
            </a:extLst>
          </p:cNvPr>
          <p:cNvGrpSpPr>
            <a:grpSpLocks/>
          </p:cNvGrpSpPr>
          <p:nvPr/>
        </p:nvGrpSpPr>
        <p:grpSpPr>
          <a:xfrm>
            <a:off x="518393" y="1462455"/>
            <a:ext cx="9781718" cy="5475161"/>
            <a:chOff x="262265" y="1673440"/>
            <a:chExt cx="10359774" cy="5475161"/>
          </a:xfrm>
        </p:grpSpPr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2EA18C02-993B-4145-BD63-806458110BDC}"/>
                </a:ext>
              </a:extLst>
            </p:cNvPr>
            <p:cNvSpPr/>
            <p:nvPr/>
          </p:nvSpPr>
          <p:spPr>
            <a:xfrm>
              <a:off x="272427" y="4018640"/>
              <a:ext cx="10349612" cy="6228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94000">
                  <a:schemeClr val="bg1">
                    <a:lumMod val="85000"/>
                  </a:schemeClr>
                </a:gs>
                <a:gs pos="61463">
                  <a:schemeClr val="bg1">
                    <a:lumMod val="85000"/>
                  </a:schemeClr>
                </a:gs>
                <a:gs pos="33746">
                  <a:schemeClr val="bg1"/>
                </a:gs>
                <a:gs pos="100000">
                  <a:srgbClr val="ED5338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reflection blurRad="12700" stA="25000" endPos="360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dirty="0"/>
                <a:t>       </a:t>
              </a:r>
            </a:p>
          </p:txBody>
        </p:sp>
        <p:sp>
          <p:nvSpPr>
            <p:cNvPr id="62" name="Прямоугольник 61">
              <a:extLst>
                <a:ext uri="{FF2B5EF4-FFF2-40B4-BE49-F238E27FC236}">
                  <a16:creationId xmlns:a16="http://schemas.microsoft.com/office/drawing/2014/main" id="{BAFA156F-AD6A-44B3-B2E6-96676419D675}"/>
                </a:ext>
              </a:extLst>
            </p:cNvPr>
            <p:cNvSpPr/>
            <p:nvPr/>
          </p:nvSpPr>
          <p:spPr>
            <a:xfrm>
              <a:off x="272427" y="4769165"/>
              <a:ext cx="10325275" cy="6228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94000">
                  <a:schemeClr val="bg1">
                    <a:lumMod val="85000"/>
                  </a:schemeClr>
                </a:gs>
                <a:gs pos="61463">
                  <a:schemeClr val="bg1">
                    <a:lumMod val="85000"/>
                  </a:schemeClr>
                </a:gs>
                <a:gs pos="33746">
                  <a:schemeClr val="bg1"/>
                </a:gs>
                <a:gs pos="100000">
                  <a:srgbClr val="ED5338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reflection blurRad="12700" stA="25000" endPos="360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68" name="Прямоугольник 67">
              <a:extLst>
                <a:ext uri="{FF2B5EF4-FFF2-40B4-BE49-F238E27FC236}">
                  <a16:creationId xmlns:a16="http://schemas.microsoft.com/office/drawing/2014/main" id="{FA5E7F52-C939-4E8A-AACC-8F1FF140A329}"/>
                </a:ext>
              </a:extLst>
            </p:cNvPr>
            <p:cNvSpPr/>
            <p:nvPr/>
          </p:nvSpPr>
          <p:spPr>
            <a:xfrm>
              <a:off x="262265" y="5580538"/>
              <a:ext cx="10317162" cy="6228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94000">
                  <a:schemeClr val="bg1">
                    <a:lumMod val="85000"/>
                  </a:schemeClr>
                </a:gs>
                <a:gs pos="61463">
                  <a:schemeClr val="bg1">
                    <a:lumMod val="85000"/>
                  </a:schemeClr>
                </a:gs>
                <a:gs pos="33746">
                  <a:schemeClr val="bg1"/>
                </a:gs>
                <a:gs pos="100000">
                  <a:srgbClr val="ED5338"/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reflection blurRad="12700" stA="25000" endPos="360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6BD079B-3D77-4019-A0BE-96009FBA4AB6}"/>
                </a:ext>
              </a:extLst>
            </p:cNvPr>
            <p:cNvSpPr txBox="1"/>
            <p:nvPr/>
          </p:nvSpPr>
          <p:spPr>
            <a:xfrm>
              <a:off x="622343" y="4895330"/>
              <a:ext cx="32934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Рабочие места инвалидов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97D6C92-EE62-46C9-8215-AB016586D466}"/>
                </a:ext>
              </a:extLst>
            </p:cNvPr>
            <p:cNvSpPr txBox="1"/>
            <p:nvPr/>
          </p:nvSpPr>
          <p:spPr>
            <a:xfrm>
              <a:off x="3873801" y="4918664"/>
              <a:ext cx="14162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50 - 250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316B8154-D065-47CA-90D6-747AF2EFCBE2}"/>
                </a:ext>
              </a:extLst>
            </p:cNvPr>
            <p:cNvSpPr txBox="1"/>
            <p:nvPr/>
          </p:nvSpPr>
          <p:spPr>
            <a:xfrm>
              <a:off x="6878710" y="4850650"/>
              <a:ext cx="37040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Без залога</a:t>
              </a:r>
            </a:p>
          </p:txBody>
        </p: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2C6D5DE8-DD1A-4795-91F0-4EA59B1EAAAE}"/>
                </a:ext>
              </a:extLst>
            </p:cNvPr>
            <p:cNvGrpSpPr/>
            <p:nvPr/>
          </p:nvGrpSpPr>
          <p:grpSpPr>
            <a:xfrm>
              <a:off x="272427" y="1673440"/>
              <a:ext cx="10341500" cy="622102"/>
              <a:chOff x="272428" y="1673440"/>
              <a:chExt cx="10341500" cy="622102"/>
            </a:xfrm>
          </p:grpSpPr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3DC7CCC9-FF24-4455-9809-1277063AF73D}"/>
                  </a:ext>
                </a:extLst>
              </p:cNvPr>
              <p:cNvSpPr/>
              <p:nvPr/>
            </p:nvSpPr>
            <p:spPr>
              <a:xfrm>
                <a:off x="272428" y="1673440"/>
                <a:ext cx="10341500" cy="622102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94000">
                    <a:schemeClr val="bg1">
                      <a:lumMod val="85000"/>
                    </a:schemeClr>
                  </a:gs>
                  <a:gs pos="61463">
                    <a:schemeClr val="bg1">
                      <a:lumMod val="85000"/>
                    </a:schemeClr>
                  </a:gs>
                  <a:gs pos="33746">
                    <a:schemeClr val="bg1"/>
                  </a:gs>
                  <a:gs pos="100000">
                    <a:srgbClr val="ED5338"/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reflection blurRad="12700" stA="25000" endPos="360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 dirty="0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DB2FCC-BF5A-48E6-8730-B888BD9B0EFF}"/>
                  </a:ext>
                </a:extLst>
              </p:cNvPr>
              <p:cNvSpPr txBox="1"/>
              <p:nvPr/>
            </p:nvSpPr>
            <p:spPr>
              <a:xfrm>
                <a:off x="622345" y="1752328"/>
                <a:ext cx="25870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Стандарт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9360110-4DEF-4FAD-91D3-64B3D6F2B8B0}"/>
                  </a:ext>
                </a:extLst>
              </p:cNvPr>
              <p:cNvSpPr txBox="1"/>
              <p:nvPr/>
            </p:nvSpPr>
            <p:spPr>
              <a:xfrm>
                <a:off x="3878273" y="1813146"/>
                <a:ext cx="14162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50 - 3 000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DCDB412-5B32-42A5-9457-799DB66B3BB5}"/>
                  </a:ext>
                </a:extLst>
              </p:cNvPr>
              <p:cNvSpPr txBox="1"/>
              <p:nvPr/>
            </p:nvSpPr>
            <p:spPr>
              <a:xfrm>
                <a:off x="6835567" y="1769418"/>
                <a:ext cx="36542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/>
                  <a:t>Залог</a:t>
                </a:r>
              </a:p>
            </p:txBody>
          </p:sp>
        </p:grpSp>
        <p:grpSp>
          <p:nvGrpSpPr>
            <p:cNvPr id="37" name="Группа 36">
              <a:extLst>
                <a:ext uri="{FF2B5EF4-FFF2-40B4-BE49-F238E27FC236}">
                  <a16:creationId xmlns:a16="http://schemas.microsoft.com/office/drawing/2014/main" id="{06FB2D77-BE26-432C-93D3-4A5A5128B760}"/>
                </a:ext>
              </a:extLst>
            </p:cNvPr>
            <p:cNvGrpSpPr/>
            <p:nvPr/>
          </p:nvGrpSpPr>
          <p:grpSpPr>
            <a:xfrm>
              <a:off x="268711" y="2324758"/>
              <a:ext cx="10328992" cy="830997"/>
              <a:chOff x="268711" y="1825177"/>
              <a:chExt cx="10328992" cy="830997"/>
            </a:xfrm>
          </p:grpSpPr>
          <p:sp>
            <p:nvSpPr>
              <p:cNvPr id="38" name="Прямоугольник 37">
                <a:extLst>
                  <a:ext uri="{FF2B5EF4-FFF2-40B4-BE49-F238E27FC236}">
                    <a16:creationId xmlns:a16="http://schemas.microsoft.com/office/drawing/2014/main" id="{DB811B13-B62E-4FE9-B22D-28E786196FFA}"/>
                  </a:ext>
                </a:extLst>
              </p:cNvPr>
              <p:cNvSpPr/>
              <p:nvPr/>
            </p:nvSpPr>
            <p:spPr>
              <a:xfrm>
                <a:off x="268711" y="1965859"/>
                <a:ext cx="10328992" cy="6228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94000">
                    <a:schemeClr val="bg1">
                      <a:lumMod val="85000"/>
                    </a:schemeClr>
                  </a:gs>
                  <a:gs pos="61463">
                    <a:schemeClr val="bg1">
                      <a:lumMod val="85000"/>
                    </a:schemeClr>
                  </a:gs>
                  <a:gs pos="33746">
                    <a:schemeClr val="bg1"/>
                  </a:gs>
                  <a:gs pos="100000">
                    <a:srgbClr val="ED5338"/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reflection blurRad="12700" stA="25000" endPos="360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 dirty="0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33E6088-C64C-4F27-9E3A-EF705ECEE246}"/>
                  </a:ext>
                </a:extLst>
              </p:cNvPr>
              <p:cNvSpPr txBox="1"/>
              <p:nvPr/>
            </p:nvSpPr>
            <p:spPr>
              <a:xfrm>
                <a:off x="622346" y="2083535"/>
                <a:ext cx="25870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Доверие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C5EB0D0-CDAB-4E93-B48C-0FBDF53BD5B1}"/>
                  </a:ext>
                </a:extLst>
              </p:cNvPr>
              <p:cNvSpPr txBox="1"/>
              <p:nvPr/>
            </p:nvSpPr>
            <p:spPr>
              <a:xfrm>
                <a:off x="3878273" y="2043968"/>
                <a:ext cx="14162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50 - 5 000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A3B5AD2-4DD5-42ED-8F4B-4CA4B2629CE2}"/>
                  </a:ext>
                </a:extLst>
              </p:cNvPr>
              <p:cNvSpPr txBox="1"/>
              <p:nvPr/>
            </p:nvSpPr>
            <p:spPr>
              <a:xfrm>
                <a:off x="6840290" y="1825177"/>
                <a:ext cx="359740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/>
                  <a:t>Без залога, по действующим </a:t>
                </a:r>
                <a:br>
                  <a:rPr lang="ru-RU" sz="1600" dirty="0"/>
                </a:br>
                <a:r>
                  <a:rPr lang="ru-RU" sz="1600" dirty="0"/>
                  <a:t>не менее 1 года микрозаймам</a:t>
                </a:r>
                <a:r>
                  <a:rPr lang="en-US" sz="1600" dirty="0"/>
                  <a:t> </a:t>
                </a:r>
                <a:br>
                  <a:rPr lang="ru-RU" sz="1600" dirty="0"/>
                </a:br>
                <a:r>
                  <a:rPr lang="en-US" sz="1600" dirty="0"/>
                  <a:t>(</a:t>
                </a:r>
                <a:r>
                  <a:rPr lang="ru-RU" sz="1600" dirty="0"/>
                  <a:t>за 6 мес. до окончания)</a:t>
                </a:r>
              </a:p>
            </p:txBody>
          </p:sp>
        </p:grpSp>
        <p:grpSp>
          <p:nvGrpSpPr>
            <p:cNvPr id="43" name="Группа 42">
              <a:extLst>
                <a:ext uri="{FF2B5EF4-FFF2-40B4-BE49-F238E27FC236}">
                  <a16:creationId xmlns:a16="http://schemas.microsoft.com/office/drawing/2014/main" id="{7D570C88-FC1C-4F3E-80AE-D541594E5860}"/>
                </a:ext>
              </a:extLst>
            </p:cNvPr>
            <p:cNvGrpSpPr/>
            <p:nvPr/>
          </p:nvGrpSpPr>
          <p:grpSpPr>
            <a:xfrm>
              <a:off x="268712" y="3220471"/>
              <a:ext cx="10328990" cy="1339376"/>
              <a:chOff x="268712" y="2263687"/>
              <a:chExt cx="10328989" cy="1339376"/>
            </a:xfrm>
          </p:grpSpPr>
          <p:sp>
            <p:nvSpPr>
              <p:cNvPr id="44" name="Прямоугольник 43">
                <a:extLst>
                  <a:ext uri="{FF2B5EF4-FFF2-40B4-BE49-F238E27FC236}">
                    <a16:creationId xmlns:a16="http://schemas.microsoft.com/office/drawing/2014/main" id="{780FD94E-C835-43D6-869A-242CE3BAD333}"/>
                  </a:ext>
                </a:extLst>
              </p:cNvPr>
              <p:cNvSpPr/>
              <p:nvPr/>
            </p:nvSpPr>
            <p:spPr>
              <a:xfrm>
                <a:off x="268712" y="2263687"/>
                <a:ext cx="10328989" cy="6228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94000">
                    <a:schemeClr val="bg1">
                      <a:lumMod val="85000"/>
                    </a:schemeClr>
                  </a:gs>
                  <a:gs pos="61463">
                    <a:schemeClr val="bg1">
                      <a:lumMod val="85000"/>
                    </a:schemeClr>
                  </a:gs>
                  <a:gs pos="33746">
                    <a:schemeClr val="bg1"/>
                  </a:gs>
                  <a:gs pos="100000">
                    <a:srgbClr val="ED5338"/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reflection blurRad="12700" stA="25000" endPos="360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 dirty="0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9C643A6-DBA8-4A44-A15A-E30274B87482}"/>
                  </a:ext>
                </a:extLst>
              </p:cNvPr>
              <p:cNvSpPr txBox="1"/>
              <p:nvPr/>
            </p:nvSpPr>
            <p:spPr>
              <a:xfrm>
                <a:off x="622343" y="2435280"/>
                <a:ext cx="25870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Самозанятый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4696576-7BDE-4CF6-A712-4893287F4004}"/>
                  </a:ext>
                </a:extLst>
              </p:cNvPr>
              <p:cNvSpPr txBox="1"/>
              <p:nvPr/>
            </p:nvSpPr>
            <p:spPr>
              <a:xfrm>
                <a:off x="6658145" y="2297131"/>
                <a:ext cx="37852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/>
                  <a:t>Только для самозанятых, </a:t>
                </a:r>
                <a:br>
                  <a:rPr lang="ru-RU" sz="1600" dirty="0"/>
                </a:br>
                <a:r>
                  <a:rPr lang="ru-RU" sz="1600" dirty="0"/>
                  <a:t>до 350 тыс. без залога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4CB5E2E-11E0-4455-8C97-C5482EE77945}"/>
                  </a:ext>
                </a:extLst>
              </p:cNvPr>
              <p:cNvSpPr txBox="1"/>
              <p:nvPr/>
            </p:nvSpPr>
            <p:spPr>
              <a:xfrm>
                <a:off x="3882757" y="3233731"/>
                <a:ext cx="14162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50 - 1 000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AA6BF50-66AA-40D1-B020-DA94359B45F7}"/>
                </a:ext>
              </a:extLst>
            </p:cNvPr>
            <p:cNvSpPr txBox="1"/>
            <p:nvPr/>
          </p:nvSpPr>
          <p:spPr>
            <a:xfrm>
              <a:off x="622343" y="4178441"/>
              <a:ext cx="258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Старт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40AE959-5B5E-479D-9F1F-92D083A1D507}"/>
                </a:ext>
              </a:extLst>
            </p:cNvPr>
            <p:cNvSpPr txBox="1"/>
            <p:nvPr/>
          </p:nvSpPr>
          <p:spPr>
            <a:xfrm>
              <a:off x="3883962" y="3376265"/>
              <a:ext cx="1416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50 - 500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296BEDD-9C65-47B4-85E3-5C82A824219E}"/>
                </a:ext>
              </a:extLst>
            </p:cNvPr>
            <p:cNvSpPr txBox="1"/>
            <p:nvPr/>
          </p:nvSpPr>
          <p:spPr>
            <a:xfrm>
              <a:off x="6987750" y="3923317"/>
              <a:ext cx="3618884" cy="7853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600" dirty="0"/>
                <a:t>МСП существует менее года,</a:t>
              </a:r>
              <a:br>
                <a:rPr lang="ru-RU" sz="1600" dirty="0"/>
              </a:br>
              <a:r>
                <a:rPr lang="ru-RU" sz="1600" dirty="0"/>
                <a:t>требуется бизнес-план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6A57B45-178D-4684-A0EC-4327727467F4}"/>
                </a:ext>
              </a:extLst>
            </p:cNvPr>
            <p:cNvSpPr txBox="1"/>
            <p:nvPr/>
          </p:nvSpPr>
          <p:spPr>
            <a:xfrm>
              <a:off x="906501" y="4929823"/>
              <a:ext cx="28413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dirty="0"/>
            </a:p>
          </p:txBody>
        </p:sp>
        <p:grpSp>
          <p:nvGrpSpPr>
            <p:cNvPr id="91" name="Группа 90">
              <a:extLst>
                <a:ext uri="{FF2B5EF4-FFF2-40B4-BE49-F238E27FC236}">
                  <a16:creationId xmlns:a16="http://schemas.microsoft.com/office/drawing/2014/main" id="{ED7526EF-F198-4806-98B2-F3CB015B8F83}"/>
                </a:ext>
              </a:extLst>
            </p:cNvPr>
            <p:cNvGrpSpPr/>
            <p:nvPr/>
          </p:nvGrpSpPr>
          <p:grpSpPr>
            <a:xfrm>
              <a:off x="272427" y="6317604"/>
              <a:ext cx="10325276" cy="830997"/>
              <a:chOff x="272427" y="2094414"/>
              <a:chExt cx="10325276" cy="830997"/>
            </a:xfrm>
          </p:grpSpPr>
          <p:sp>
            <p:nvSpPr>
              <p:cNvPr id="92" name="Прямоугольник 91">
                <a:extLst>
                  <a:ext uri="{FF2B5EF4-FFF2-40B4-BE49-F238E27FC236}">
                    <a16:creationId xmlns:a16="http://schemas.microsoft.com/office/drawing/2014/main" id="{627B05CF-7F0F-45B3-80F4-8A0DC3DCB85B}"/>
                  </a:ext>
                </a:extLst>
              </p:cNvPr>
              <p:cNvSpPr/>
              <p:nvPr/>
            </p:nvSpPr>
            <p:spPr>
              <a:xfrm>
                <a:off x="272427" y="2134709"/>
                <a:ext cx="10325276" cy="6228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94000">
                    <a:schemeClr val="bg1">
                      <a:lumMod val="85000"/>
                    </a:schemeClr>
                  </a:gs>
                  <a:gs pos="61463">
                    <a:schemeClr val="bg1">
                      <a:lumMod val="85000"/>
                    </a:schemeClr>
                  </a:gs>
                  <a:gs pos="33746">
                    <a:schemeClr val="bg1"/>
                  </a:gs>
                  <a:gs pos="100000">
                    <a:srgbClr val="ED5338"/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reflection blurRad="12700" stA="25000" endPos="360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 dirty="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77BE633-CAB2-4CC4-9492-9AF53E652BBA}"/>
                  </a:ext>
                </a:extLst>
              </p:cNvPr>
              <p:cNvSpPr txBox="1"/>
              <p:nvPr/>
            </p:nvSpPr>
            <p:spPr>
              <a:xfrm>
                <a:off x="622345" y="2262838"/>
                <a:ext cx="25870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Соципотека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2CFBD52-D4B8-4039-A603-FBC91606E47E}"/>
                  </a:ext>
                </a:extLst>
              </p:cNvPr>
              <p:cNvSpPr txBox="1"/>
              <p:nvPr/>
            </p:nvSpPr>
            <p:spPr>
              <a:xfrm>
                <a:off x="3885045" y="2217899"/>
                <a:ext cx="15200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500 - 5 000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4E97D3D0-66D0-4058-98FD-DDCFC7D68076}"/>
                  </a:ext>
                </a:extLst>
              </p:cNvPr>
              <p:cNvSpPr txBox="1"/>
              <p:nvPr/>
            </p:nvSpPr>
            <p:spPr>
              <a:xfrm>
                <a:off x="6889476" y="2094414"/>
                <a:ext cx="358595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/>
                  <a:t>   20% собственное участие, залог приобретаемой коммерческой недвижимости</a:t>
                </a:r>
              </a:p>
            </p:txBody>
          </p:sp>
        </p:grp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9159B86-9CCA-4AFB-B4B4-23B45642A3F5}"/>
                </a:ext>
              </a:extLst>
            </p:cNvPr>
            <p:cNvSpPr txBox="1"/>
            <p:nvPr/>
          </p:nvSpPr>
          <p:spPr>
            <a:xfrm>
              <a:off x="622344" y="5706473"/>
              <a:ext cx="25870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Приоритет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9B648DD-015C-4799-8A05-BBBA0B91F0E5}"/>
                </a:ext>
              </a:extLst>
            </p:cNvPr>
            <p:cNvSpPr txBox="1"/>
            <p:nvPr/>
          </p:nvSpPr>
          <p:spPr>
            <a:xfrm>
              <a:off x="3882757" y="5706473"/>
              <a:ext cx="14162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50 - 5 000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77827A5-D83A-4203-B78F-885EA48F70BE}"/>
                </a:ext>
              </a:extLst>
            </p:cNvPr>
            <p:cNvSpPr txBox="1"/>
            <p:nvPr/>
          </p:nvSpPr>
          <p:spPr>
            <a:xfrm>
              <a:off x="6676279" y="5646176"/>
              <a:ext cx="37485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Отнесение к приоритетным проектам</a:t>
              </a:r>
            </a:p>
          </p:txBody>
        </p:sp>
      </p:grp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85498A33-BFB9-40BF-97A4-E72CE01D7C33}"/>
              </a:ext>
            </a:extLst>
          </p:cNvPr>
          <p:cNvSpPr/>
          <p:nvPr/>
        </p:nvSpPr>
        <p:spPr>
          <a:xfrm>
            <a:off x="518393" y="6862705"/>
            <a:ext cx="9490304" cy="6228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94000">
                <a:schemeClr val="bg1">
                  <a:lumMod val="85000"/>
                </a:schemeClr>
              </a:gs>
              <a:gs pos="61463">
                <a:schemeClr val="bg1">
                  <a:lumMod val="85000"/>
                </a:schemeClr>
              </a:gs>
              <a:gs pos="33746">
                <a:schemeClr val="bg1"/>
              </a:gs>
              <a:gs pos="100000">
                <a:srgbClr val="ED5338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  <a:effectLst>
            <a:reflection blurRad="12700" stA="25000" endPos="36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61D2273-B335-47C7-AFF9-12DEABA7399B}"/>
              </a:ext>
            </a:extLst>
          </p:cNvPr>
          <p:cNvSpPr/>
          <p:nvPr/>
        </p:nvSpPr>
        <p:spPr>
          <a:xfrm>
            <a:off x="518393" y="708732"/>
            <a:ext cx="9772124" cy="418562"/>
          </a:xfrm>
          <a:prstGeom prst="rect">
            <a:avLst/>
          </a:prstGeom>
          <a:solidFill>
            <a:srgbClr val="ED5338"/>
          </a:solidFill>
          <a:ln>
            <a:noFill/>
          </a:ln>
          <a:effectLst>
            <a:reflection blurRad="12700" stA="25000" endPos="36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25B0B0-EF9E-4FF1-93FC-3B075DC98D3D}"/>
              </a:ext>
            </a:extLst>
          </p:cNvPr>
          <p:cNvSpPr txBox="1"/>
          <p:nvPr/>
        </p:nvSpPr>
        <p:spPr>
          <a:xfrm>
            <a:off x="3718566" y="689619"/>
            <a:ext cx="1544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chemeClr val="bg1"/>
                </a:solidFill>
              </a:rPr>
              <a:t>тыс.руб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BAB20B8-D596-4070-8F6E-995ED3532CBC}"/>
              </a:ext>
            </a:extLst>
          </p:cNvPr>
          <p:cNvSpPr txBox="1"/>
          <p:nvPr/>
        </p:nvSpPr>
        <p:spPr>
          <a:xfrm>
            <a:off x="5253921" y="690571"/>
            <a:ext cx="1544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ставка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6CD2D60-71D6-4917-9EF6-11CD951AEBCE}"/>
              </a:ext>
            </a:extLst>
          </p:cNvPr>
          <p:cNvSpPr txBox="1"/>
          <p:nvPr/>
        </p:nvSpPr>
        <p:spPr>
          <a:xfrm>
            <a:off x="6732552" y="679157"/>
            <a:ext cx="358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особенности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1DB78BA-4625-4506-A660-BA623E9B5E55}"/>
              </a:ext>
            </a:extLst>
          </p:cNvPr>
          <p:cNvSpPr txBox="1"/>
          <p:nvPr/>
        </p:nvSpPr>
        <p:spPr>
          <a:xfrm>
            <a:off x="376382" y="664747"/>
            <a:ext cx="3311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продукт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91ACFC3-7771-4207-96BF-AC296C8C7245}"/>
              </a:ext>
            </a:extLst>
          </p:cNvPr>
          <p:cNvSpPr txBox="1"/>
          <p:nvPr/>
        </p:nvSpPr>
        <p:spPr>
          <a:xfrm>
            <a:off x="876536" y="6961604"/>
            <a:ext cx="3057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Экспорт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A5085A6-2FC1-4F83-AE8D-1160600AAD5E}"/>
              </a:ext>
            </a:extLst>
          </p:cNvPr>
          <p:cNvSpPr txBox="1"/>
          <p:nvPr/>
        </p:nvSpPr>
        <p:spPr>
          <a:xfrm>
            <a:off x="3950961" y="6937617"/>
            <a:ext cx="1416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50 - 5 000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EC51AB6-6E98-444C-A2C1-BE206245AC1A}"/>
              </a:ext>
            </a:extLst>
          </p:cNvPr>
          <p:cNvSpPr txBox="1"/>
          <p:nvPr/>
        </p:nvSpPr>
        <p:spPr>
          <a:xfrm>
            <a:off x="6807692" y="6961604"/>
            <a:ext cx="3073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Для экспортёров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6392DA1-2197-4EA6-9093-27F8E76B5C3E}"/>
              </a:ext>
            </a:extLst>
          </p:cNvPr>
          <p:cNvSpPr/>
          <p:nvPr/>
        </p:nvSpPr>
        <p:spPr>
          <a:xfrm>
            <a:off x="5345934" y="1462455"/>
            <a:ext cx="1188325" cy="3718525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B5BBF3C-0F48-4115-B6F7-0BE4EAD1FA55}"/>
              </a:ext>
            </a:extLst>
          </p:cNvPr>
          <p:cNvSpPr txBox="1"/>
          <p:nvPr/>
        </p:nvSpPr>
        <p:spPr>
          <a:xfrm>
            <a:off x="5340081" y="6135148"/>
            <a:ext cx="1372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4</a:t>
            </a:r>
            <a:r>
              <a:rPr lang="ru-RU" sz="3600" b="1" dirty="0"/>
              <a:t>%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8273AB95-A8E1-49F8-8F2B-8DA10F727846}"/>
              </a:ext>
            </a:extLst>
          </p:cNvPr>
          <p:cNvSpPr/>
          <p:nvPr/>
        </p:nvSpPr>
        <p:spPr>
          <a:xfrm>
            <a:off x="5367166" y="5369292"/>
            <a:ext cx="1167093" cy="2116213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8767F03-5256-443F-8C64-FAB366B0093D}"/>
              </a:ext>
            </a:extLst>
          </p:cNvPr>
          <p:cNvSpPr txBox="1"/>
          <p:nvPr/>
        </p:nvSpPr>
        <p:spPr>
          <a:xfrm>
            <a:off x="5298324" y="2996499"/>
            <a:ext cx="1372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5</a:t>
            </a:r>
            <a:r>
              <a:rPr lang="ru-RU" sz="3600" b="1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0014914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68433</TotalTime>
  <Words>2251</Words>
  <Application>Microsoft Office PowerPoint</Application>
  <PresentationFormat>Произвольный</PresentationFormat>
  <Paragraphs>343</Paragraphs>
  <Slides>23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Synergy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Горина Екатерина Леонидовна</dc:creator>
  <cp:lastModifiedBy>79210968093</cp:lastModifiedBy>
  <cp:revision>1220</cp:revision>
  <cp:lastPrinted>2022-05-17T12:55:09Z</cp:lastPrinted>
  <dcterms:created xsi:type="dcterms:W3CDTF">2019-04-26T08:56:54Z</dcterms:created>
  <dcterms:modified xsi:type="dcterms:W3CDTF">2022-07-14T05:45:09Z</dcterms:modified>
</cp:coreProperties>
</file>