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notesMasterIdLst>
    <p:notesMasterId r:id="rId10"/>
  </p:notesMasterIdLst>
  <p:handoutMasterIdLst>
    <p:handoutMasterId r:id="rId11"/>
  </p:handoutMasterIdLst>
  <p:sldIdLst>
    <p:sldId id="275" r:id="rId2"/>
    <p:sldId id="291" r:id="rId3"/>
    <p:sldId id="295" r:id="rId4"/>
    <p:sldId id="296" r:id="rId5"/>
    <p:sldId id="298" r:id="rId6"/>
    <p:sldId id="301" r:id="rId7"/>
    <p:sldId id="303" r:id="rId8"/>
    <p:sldId id="304" r:id="rId9"/>
  </p:sldIdLst>
  <p:sldSz cx="9144000" cy="5143500" type="screen16x9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304" autoAdjust="0"/>
    <p:restoredTop sz="86400" autoAdjust="0"/>
  </p:normalViewPr>
  <p:slideViewPr>
    <p:cSldViewPr>
      <p:cViewPr>
        <p:scale>
          <a:sx n="143" d="100"/>
          <a:sy n="143" d="100"/>
        </p:scale>
        <p:origin x="-666" y="-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558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71BC3951-2DDC-4C4A-A2E5-BBBEC3AA9626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852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A6EC3065-C884-42D3-B948-3DD2545CB8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499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7364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DED19DE2-97F1-430C-8518-93640BCA3881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2713" y="746125"/>
            <a:ext cx="663257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7"/>
            <a:ext cx="5486400" cy="4476274"/>
          </a:xfrm>
          <a:prstGeom prst="rect">
            <a:avLst/>
          </a:prstGeom>
        </p:spPr>
        <p:txBody>
          <a:bodyPr vert="horz" lIns="91879" tIns="45939" rIns="91879" bIns="4593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5"/>
            <a:ext cx="2971800" cy="497364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95CE0EC2-463B-44BF-9BA3-F4513546B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316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2713" y="746125"/>
            <a:ext cx="6632575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C7D6A-3C1D-48E8-9990-EACFE27C2289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206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2713" y="746125"/>
            <a:ext cx="6632575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C7D6A-3C1D-48E8-9990-EACFE27C228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534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2713" y="746125"/>
            <a:ext cx="6632575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C7D6A-3C1D-48E8-9990-EACFE27C228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534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2713" y="746125"/>
            <a:ext cx="6632575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C7D6A-3C1D-48E8-9990-EACFE27C228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5347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2713" y="746125"/>
            <a:ext cx="6632575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C7D6A-3C1D-48E8-9990-EACFE27C228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534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2713" y="746125"/>
            <a:ext cx="6632575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C7D6A-3C1D-48E8-9990-EACFE27C228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534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36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64EEA95-25EA-4FDE-8E7A-6AFF7314CE0E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05.03.2020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496579-88E2-47F6-914B-B68490905E8A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729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3D58-B2F1-4DAA-BA25-C08972F6CC8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655F-3566-4A38-A203-4506F6EDE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70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3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3D58-B2F1-4DAA-BA25-C08972F6CC8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655F-3566-4A38-A203-4506F6EDE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983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FF7438-DCE0-4AF7-B3BD-107ACA530C80}" type="datetimeFigureOut">
              <a:rPr lang="ru-RU" smtClean="0">
                <a:solidFill>
                  <a:prstClr val="black"/>
                </a:solidFill>
              </a:rPr>
              <a:pPr>
                <a:defRPr/>
              </a:pPr>
              <a:t>05.03.2020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B0ADED-770D-4005-9FF6-4ADA30DB4FB7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925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9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3D58-B2F1-4DAA-BA25-C08972F6CC8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655F-3566-4A38-A203-4506F6EDE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02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1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3D58-B2F1-4DAA-BA25-C08972F6CC8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655F-3566-4A38-A203-4506F6EDE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59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8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2" indent="0">
              <a:buNone/>
              <a:defRPr sz="2000" b="1"/>
            </a:lvl2pPr>
            <a:lvl3pPr marL="914344" indent="0">
              <a:buNone/>
              <a:defRPr sz="1800" b="1"/>
            </a:lvl3pPr>
            <a:lvl4pPr marL="1371516" indent="0">
              <a:buNone/>
              <a:defRPr sz="1600" b="1"/>
            </a:lvl4pPr>
            <a:lvl5pPr marL="1828688" indent="0">
              <a:buNone/>
              <a:defRPr sz="1600" b="1"/>
            </a:lvl5pPr>
            <a:lvl6pPr marL="2285859" indent="0">
              <a:buNone/>
              <a:defRPr sz="1600" b="1"/>
            </a:lvl6pPr>
            <a:lvl7pPr marL="2743032" indent="0">
              <a:buNone/>
              <a:defRPr sz="1600" b="1"/>
            </a:lvl7pPr>
            <a:lvl8pPr marL="3200204" indent="0">
              <a:buNone/>
              <a:defRPr sz="1600" b="1"/>
            </a:lvl8pPr>
            <a:lvl9pPr marL="365737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1" y="1631158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38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2" indent="0">
              <a:buNone/>
              <a:defRPr sz="2000" b="1"/>
            </a:lvl2pPr>
            <a:lvl3pPr marL="914344" indent="0">
              <a:buNone/>
              <a:defRPr sz="1800" b="1"/>
            </a:lvl3pPr>
            <a:lvl4pPr marL="1371516" indent="0">
              <a:buNone/>
              <a:defRPr sz="1600" b="1"/>
            </a:lvl4pPr>
            <a:lvl5pPr marL="1828688" indent="0">
              <a:buNone/>
              <a:defRPr sz="1600" b="1"/>
            </a:lvl5pPr>
            <a:lvl6pPr marL="2285859" indent="0">
              <a:buNone/>
              <a:defRPr sz="1600" b="1"/>
            </a:lvl6pPr>
            <a:lvl7pPr marL="2743032" indent="0">
              <a:buNone/>
              <a:defRPr sz="1600" b="1"/>
            </a:lvl7pPr>
            <a:lvl8pPr marL="3200204" indent="0">
              <a:buNone/>
              <a:defRPr sz="1600" b="1"/>
            </a:lvl8pPr>
            <a:lvl9pPr marL="365737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1631158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3D58-B2F1-4DAA-BA25-C08972F6CC8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655F-3566-4A38-A203-4506F6EDE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542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3D58-B2F1-4DAA-BA25-C08972F6CC8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655F-3566-4A38-A203-4506F6EDE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41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3D58-B2F1-4DAA-BA25-C08972F6CC8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655F-3566-4A38-A203-4506F6EDE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554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9" y="204790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807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9" y="1076343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72" indent="0">
              <a:buNone/>
              <a:defRPr sz="1200"/>
            </a:lvl2pPr>
            <a:lvl3pPr marL="914344" indent="0">
              <a:buNone/>
              <a:defRPr sz="1000"/>
            </a:lvl3pPr>
            <a:lvl4pPr marL="1371516" indent="0">
              <a:buNone/>
              <a:defRPr sz="900"/>
            </a:lvl4pPr>
            <a:lvl5pPr marL="1828688" indent="0">
              <a:buNone/>
              <a:defRPr sz="900"/>
            </a:lvl5pPr>
            <a:lvl6pPr marL="2285859" indent="0">
              <a:buNone/>
              <a:defRPr sz="900"/>
            </a:lvl6pPr>
            <a:lvl7pPr marL="2743032" indent="0">
              <a:buNone/>
              <a:defRPr sz="900"/>
            </a:lvl7pPr>
            <a:lvl8pPr marL="3200204" indent="0">
              <a:buNone/>
              <a:defRPr sz="900"/>
            </a:lvl8pPr>
            <a:lvl9pPr marL="365737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3D58-B2F1-4DAA-BA25-C08972F6CC8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655F-3566-4A38-A203-4506F6EDE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916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3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72" indent="0">
              <a:buNone/>
              <a:defRPr sz="2800"/>
            </a:lvl2pPr>
            <a:lvl3pPr marL="914344" indent="0">
              <a:buNone/>
              <a:defRPr sz="2400"/>
            </a:lvl3pPr>
            <a:lvl4pPr marL="1371516" indent="0">
              <a:buNone/>
              <a:defRPr sz="2000"/>
            </a:lvl4pPr>
            <a:lvl5pPr marL="1828688" indent="0">
              <a:buNone/>
              <a:defRPr sz="2000"/>
            </a:lvl5pPr>
            <a:lvl6pPr marL="2285859" indent="0">
              <a:buNone/>
              <a:defRPr sz="2000"/>
            </a:lvl6pPr>
            <a:lvl7pPr marL="2743032" indent="0">
              <a:buNone/>
              <a:defRPr sz="2000"/>
            </a:lvl7pPr>
            <a:lvl8pPr marL="3200204" indent="0">
              <a:buNone/>
              <a:defRPr sz="2000"/>
            </a:lvl8pPr>
            <a:lvl9pPr marL="365737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21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72" indent="0">
              <a:buNone/>
              <a:defRPr sz="1200"/>
            </a:lvl2pPr>
            <a:lvl3pPr marL="914344" indent="0">
              <a:buNone/>
              <a:defRPr sz="1000"/>
            </a:lvl3pPr>
            <a:lvl4pPr marL="1371516" indent="0">
              <a:buNone/>
              <a:defRPr sz="900"/>
            </a:lvl4pPr>
            <a:lvl5pPr marL="1828688" indent="0">
              <a:buNone/>
              <a:defRPr sz="900"/>
            </a:lvl5pPr>
            <a:lvl6pPr marL="2285859" indent="0">
              <a:buNone/>
              <a:defRPr sz="900"/>
            </a:lvl6pPr>
            <a:lvl7pPr marL="2743032" indent="0">
              <a:buNone/>
              <a:defRPr sz="900"/>
            </a:lvl7pPr>
            <a:lvl8pPr marL="3200204" indent="0">
              <a:buNone/>
              <a:defRPr sz="900"/>
            </a:lvl8pPr>
            <a:lvl9pPr marL="365737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3D58-B2F1-4DAA-BA25-C08972F6CC8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655F-3566-4A38-A203-4506F6EDE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441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35" tIns="45717" rIns="91435" bIns="45717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35" tIns="45717" rIns="91435" bIns="45717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vert="horz" lIns="91435" tIns="45717" rIns="91435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A3D58-B2F1-4DAA-BA25-C08972F6CC8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7"/>
            <a:ext cx="2895600" cy="273844"/>
          </a:xfrm>
          <a:prstGeom prst="rect">
            <a:avLst/>
          </a:prstGeom>
        </p:spPr>
        <p:txBody>
          <a:bodyPr vert="horz" lIns="91435" tIns="45717" rIns="91435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7"/>
            <a:ext cx="2133600" cy="273844"/>
          </a:xfrm>
          <a:prstGeom prst="rect">
            <a:avLst/>
          </a:prstGeom>
        </p:spPr>
        <p:txBody>
          <a:bodyPr vert="horz" lIns="91435" tIns="45717" rIns="91435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E655F-3566-4A38-A203-4506F6EDE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769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ctr" defTabSz="91434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9" indent="-342879" algn="l" defTabSz="914344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04" indent="-285732" algn="l" defTabSz="914344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30" indent="-228586" algn="l" defTabSz="9143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02" indent="-228586" algn="l" defTabSz="914344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74" indent="-228586" algn="l" defTabSz="914344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46" indent="-228586" algn="l" defTabSz="9143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18" indent="-228586" algn="l" defTabSz="9143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90" indent="-228586" algn="l" defTabSz="9143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61" indent="-228586" algn="l" defTabSz="9143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2" algn="l" defTabSz="9143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4" algn="l" defTabSz="9143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6" algn="l" defTabSz="9143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88" algn="l" defTabSz="9143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59" algn="l" defTabSz="9143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2" algn="l" defTabSz="9143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4" algn="l" defTabSz="9143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74" algn="l" defTabSz="9143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" y="24324"/>
            <a:ext cx="4017079" cy="126521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945" y="1081746"/>
            <a:ext cx="8532844" cy="3749366"/>
          </a:xfrm>
        </p:spPr>
        <p:txBody>
          <a:bodyPr vert="horz" wrap="square" numCol="1" anchor="t" anchorCtr="0" compatLnSpc="1">
            <a:prstTxWarp prst="textNoShape">
              <a:avLst/>
            </a:prstTxWarp>
            <a:no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400" b="1" kern="1200" dirty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 распространении эксперимента по установлению специального налогового режима </a:t>
            </a:r>
            <a:br>
              <a:rPr lang="ru-RU" sz="2400" b="1" kern="1200" dirty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1" kern="1200" dirty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«Налог на профессиональный доход» на территорию Ленинградской области</a:t>
            </a:r>
            <a:br>
              <a:rPr lang="ru-RU" sz="2400" b="1" kern="1200" dirty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Нерушай Светлана Ивановна</a:t>
            </a:r>
            <a:r>
              <a:rPr lang="ru-RU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комитета </a:t>
            </a:r>
            <a:br>
              <a:rPr lang="ru-RU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развитию малого, среднего бизнеса </a:t>
            </a:r>
            <a:br>
              <a:rPr lang="ru-RU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потребительского рынка Ленинградской области</a:t>
            </a:r>
            <a:br>
              <a:rPr lang="ru-RU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января 2020 года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" y="1081745"/>
            <a:ext cx="9144000" cy="0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7873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220" y="36757"/>
            <a:ext cx="1179511" cy="786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-70249"/>
            <a:ext cx="1493837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14483" y="36757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cap="all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</a:t>
            </a:r>
            <a:r>
              <a:rPr lang="ru-RU" sz="2400" b="1" cap="al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 по установлению               специального налогового режима «Налог на профессиональный доход» </a:t>
            </a:r>
            <a:endParaRPr lang="ru-RU" sz="2200" b="1" cap="all" dirty="0">
              <a:solidFill>
                <a:srgbClr val="0070C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203598"/>
            <a:ext cx="8712968" cy="2880320"/>
          </a:xfrm>
          <a:prstGeom prst="rect">
            <a:avLst/>
          </a:prstGeom>
        </p:spPr>
        <p:txBody>
          <a:bodyPr>
            <a:normAutofit/>
          </a:bodyPr>
          <a:lstStyle>
            <a:lvl1pPr marL="342879" indent="-342879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04" indent="-285732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30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02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74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46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18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90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61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8" name="Заголовок 4"/>
          <p:cNvSpPr txBox="1">
            <a:spLocks/>
          </p:cNvSpPr>
          <p:nvPr/>
        </p:nvSpPr>
        <p:spPr>
          <a:xfrm>
            <a:off x="1100566" y="4110291"/>
            <a:ext cx="7337190" cy="536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ctr" defTabSz="914344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27.11.2018 N 422-ФЗ</a:t>
            </a:r>
            <a:endParaRPr lang="ru-RU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01218" y="1342782"/>
            <a:ext cx="7416824" cy="238109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профессиональный доход — это не дополнительный налог, а новый специальный налоговый режим. 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него можно перейти добровольно с 2020 года. 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тех налогоплательщиков, которые не перейдут на этот налоговый режим, остается обязанность платить налоги с учетом других систем налогообложения, которые они применяют в обычном порядке.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153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220" y="36757"/>
            <a:ext cx="1179511" cy="786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-70249"/>
            <a:ext cx="1493837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42356" y="123478"/>
            <a:ext cx="66140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Налогоплательщики налога на профессиональный доход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1" y="1563638"/>
            <a:ext cx="8838653" cy="3528392"/>
          </a:xfrm>
          <a:prstGeom prst="rect">
            <a:avLst/>
          </a:prstGeom>
        </p:spPr>
        <p:txBody>
          <a:bodyPr>
            <a:normAutofit/>
          </a:bodyPr>
          <a:lstStyle>
            <a:lvl1pPr marL="342879" indent="-342879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04" indent="-285732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30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02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74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46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18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90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61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4200" b="1" dirty="0">
              <a:solidFill>
                <a:srgbClr val="0070C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32942" y="910533"/>
            <a:ext cx="7632848" cy="50908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лица и ИП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47366" y="1563638"/>
            <a:ext cx="8849267" cy="345638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вправе применять НПД лица:</a:t>
            </a:r>
          </a:p>
          <a:p>
            <a:pPr algn="just">
              <a:spcAft>
                <a:spcPts val="600"/>
              </a:spcAft>
              <a:buFontTx/>
              <a:buChar char="-"/>
            </a:pPr>
            <a:r>
              <a:rPr lang="ru-RU" sz="2000" dirty="0"/>
              <a:t>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реализующие подакцизные товары и товары, подлежащие обязательной маркировке;</a:t>
            </a:r>
          </a:p>
          <a:p>
            <a:pPr algn="just">
              <a:spcAft>
                <a:spcPts val="600"/>
              </a:spcAft>
              <a:buFontTx/>
              <a:buChar char="-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осуществляющие перепродажу товаров (за исключением продажи товаров для личных нужд);</a:t>
            </a:r>
          </a:p>
          <a:p>
            <a:pPr algn="just">
              <a:spcAft>
                <a:spcPts val="600"/>
              </a:spcAft>
              <a:buFontTx/>
              <a:buChar char="-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занимающиеся добычей (реализацией) полезных ископаемых;</a:t>
            </a:r>
          </a:p>
          <a:p>
            <a:pPr algn="just">
              <a:spcAft>
                <a:spcPts val="600"/>
              </a:spcAft>
              <a:buFontTx/>
              <a:buChar char="-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имеющие работников, с которыми состоят в трудовых отношениях;</a:t>
            </a:r>
          </a:p>
          <a:p>
            <a:pPr algn="just">
              <a:spcAft>
                <a:spcPts val="600"/>
              </a:spcAft>
              <a:buFontTx/>
              <a:buChar char="-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ведущие предпринимательскую деятельность на основе договоров поручения, договоров комиссии или агентских договоров;</a:t>
            </a:r>
          </a:p>
          <a:p>
            <a:pPr algn="just">
              <a:buFontTx/>
              <a:buChar char="-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применяющие иные спец. режимы или уплачивающие НДФЛ;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превышении дохода в сумме 2,4 млн. рублей.</a:t>
            </a:r>
          </a:p>
        </p:txBody>
      </p:sp>
    </p:spTree>
    <p:extLst>
      <p:ext uri="{BB962C8B-B14F-4D97-AF65-F5344CB8AC3E}">
        <p14:creationId xmlns:p14="http://schemas.microsoft.com/office/powerpoint/2010/main" val="2330545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220" y="36757"/>
            <a:ext cx="1179511" cy="786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-70249"/>
            <a:ext cx="1493837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179511" y="1563638"/>
            <a:ext cx="8838653" cy="3528392"/>
          </a:xfrm>
          <a:prstGeom prst="rect">
            <a:avLst/>
          </a:prstGeom>
        </p:spPr>
        <p:txBody>
          <a:bodyPr>
            <a:normAutofit/>
          </a:bodyPr>
          <a:lstStyle>
            <a:lvl1pPr marL="342879" indent="-342879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04" indent="-285732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30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02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74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46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18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90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61" indent="-228586" algn="l" defTabSz="9143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4200" b="1" dirty="0">
              <a:solidFill>
                <a:srgbClr val="0070C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200467" y="1203598"/>
            <a:ext cx="1944216" cy="316835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5219" y="2301720"/>
            <a:ext cx="2473179" cy="10801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5219" y="3543858"/>
            <a:ext cx="2473180" cy="140415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1959675"/>
            <a:ext cx="1656184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52301" y="2443779"/>
            <a:ext cx="2684407" cy="86409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Доход от реализации товаров работ услуг ФЛ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9511" y="3597864"/>
            <a:ext cx="2376265" cy="1242138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Доход от реализации товаров работ услуг ЮЛ и ИП для ведения деятельности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47864" y="2949792"/>
            <a:ext cx="2736304" cy="432048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5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23828" y="2949792"/>
            <a:ext cx="2304256" cy="81009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800" b="1" dirty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Налоговая база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2588399" y="1797657"/>
            <a:ext cx="720080" cy="32403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2696411" y="3543858"/>
            <a:ext cx="679858" cy="36549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5220072" y="627534"/>
            <a:ext cx="3744416" cy="421246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5220072" y="1113588"/>
            <a:ext cx="3798092" cy="372641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 признается объектом</a:t>
            </a:r>
            <a:r>
              <a:rPr kumimoji="0" lang="ru-RU" sz="20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доход: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baseline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</a:t>
            </a:r>
            <a:r>
              <a:rPr lang="ru-RU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в рамках трудового договора;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ru-RU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</a:t>
            </a:r>
            <a:r>
              <a:rPr kumimoji="0" lang="ru-RU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 продажи</a:t>
            </a:r>
            <a:r>
              <a:rPr kumimoji="0" lang="ru-RU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недвижимого имущества, транспортных средств;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ru-RU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</a:t>
            </a:r>
            <a:r>
              <a:rPr lang="ru-RU" baseline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 продажи имущества, использовавшегося</a:t>
            </a:r>
            <a:r>
              <a:rPr lang="ru-RU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в личных целях;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ru-RU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от реализации долей в уставном капитале организаций;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ru-RU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в</a:t>
            </a:r>
            <a:r>
              <a:rPr kumimoji="0" lang="ru-RU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натуральной форме;</a:t>
            </a:r>
          </a:p>
          <a:p>
            <a:pPr defTabSz="1043056">
              <a:spcBef>
                <a:spcPct val="0"/>
              </a:spcBef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договоров гражданско-правового характера от бывших работодателей (менее двух лет назад)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kumimoji="0" lang="ru-RU" i="0" u="none" strike="noStrike" kern="1200" cap="none" spc="0" normalizeH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5221" y="1113588"/>
            <a:ext cx="2473178" cy="102611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43056">
              <a:spcBef>
                <a:spcPct val="0"/>
              </a:spcBef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Доход от использования имущества</a:t>
            </a: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2696411" y="2949792"/>
            <a:ext cx="504056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1342356" y="123478"/>
            <a:ext cx="66140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уплаты налога</a:t>
            </a:r>
          </a:p>
        </p:txBody>
      </p:sp>
    </p:spTree>
    <p:extLst>
      <p:ext uri="{BB962C8B-B14F-4D97-AF65-F5344CB8AC3E}">
        <p14:creationId xmlns:p14="http://schemas.microsoft.com/office/powerpoint/2010/main" val="3824978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220" y="36757"/>
            <a:ext cx="1179511" cy="786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-70249"/>
            <a:ext cx="1493837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42356" y="123478"/>
            <a:ext cx="66140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исчисления налога. Налоговое освобождение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051720" y="2424698"/>
            <a:ext cx="4594482" cy="86713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Плательщики: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физические лица;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Индивидуальные предприниматели</a:t>
            </a:r>
          </a:p>
        </p:txBody>
      </p:sp>
      <p:sp>
        <p:nvSpPr>
          <p:cNvPr id="11" name="Стрелка вверх 10"/>
          <p:cNvSpPr/>
          <p:nvPr/>
        </p:nvSpPr>
        <p:spPr>
          <a:xfrm>
            <a:off x="4250460" y="1887561"/>
            <a:ext cx="360040" cy="432048"/>
          </a:xfrm>
          <a:prstGeom prst="up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верх 11"/>
          <p:cNvSpPr/>
          <p:nvPr/>
        </p:nvSpPr>
        <p:spPr>
          <a:xfrm rot="-1860000">
            <a:off x="2520527" y="1930788"/>
            <a:ext cx="360040" cy="432048"/>
          </a:xfrm>
          <a:prstGeom prst="up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верх 12"/>
          <p:cNvSpPr/>
          <p:nvPr/>
        </p:nvSpPr>
        <p:spPr>
          <a:xfrm rot="1860000">
            <a:off x="6094819" y="1943210"/>
            <a:ext cx="360040" cy="432048"/>
          </a:xfrm>
          <a:prstGeom prst="up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верх 13"/>
          <p:cNvSpPr/>
          <p:nvPr/>
        </p:nvSpPr>
        <p:spPr>
          <a:xfrm rot="10800000">
            <a:off x="4168941" y="3314995"/>
            <a:ext cx="360040" cy="432048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304503" y="2074804"/>
            <a:ext cx="720080" cy="14401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-4920000">
            <a:off x="2398220" y="2074622"/>
            <a:ext cx="720080" cy="14401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200000">
            <a:off x="4023316" y="1963026"/>
            <a:ext cx="720080" cy="14401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-2460000">
            <a:off x="4097713" y="1998616"/>
            <a:ext cx="720080" cy="14401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-900000">
            <a:off x="5919753" y="2073791"/>
            <a:ext cx="720080" cy="14401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3360000">
            <a:off x="5910260" y="2167522"/>
            <a:ext cx="720080" cy="14401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Скругленный прямоугольник 20"/>
          <p:cNvSpPr/>
          <p:nvPr/>
        </p:nvSpPr>
        <p:spPr>
          <a:xfrm>
            <a:off x="395534" y="929876"/>
            <a:ext cx="2520280" cy="92179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НДФЛ с доходов, которые облагаются НПД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239852" y="923475"/>
            <a:ext cx="2520280" cy="92179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НДС (кроме «ввозного», «агента»)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009270" y="947132"/>
            <a:ext cx="2811201" cy="92179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страховые взносы (их можно будет перечислять добровольно)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81458" y="3747044"/>
            <a:ext cx="7704856" cy="12515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Перечисление налога каждый месяц не позднее 25-го числа следующего месяца в размере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4%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дохода от реализации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физ.лицам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6%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дохода от реализации ИП 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юрлицам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6432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220" y="36757"/>
            <a:ext cx="1179511" cy="786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-70249"/>
            <a:ext cx="1493837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42356" y="123478"/>
            <a:ext cx="66140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Налоговый вычет налога на профессиональный доход</a:t>
            </a:r>
          </a:p>
          <a:p>
            <a:pPr algn="ctr"/>
            <a:endParaRPr lang="ru-RU" sz="2400" b="1" cap="al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02905" y="1165852"/>
            <a:ext cx="7776864" cy="108012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3347864" y="3933056"/>
            <a:ext cx="2736304" cy="57606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775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4975" y="1323807"/>
            <a:ext cx="7899473" cy="64807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Налоговый вычет</a:t>
            </a:r>
            <a:r>
              <a:rPr kumimoji="0" lang="ru-RU" sz="3200" b="1" i="0" u="none" strike="noStrike" kern="1200" cap="none" spc="0" normalizeH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по НПД      10 000 руб.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V="1">
            <a:off x="5943868" y="1491630"/>
            <a:ext cx="288032" cy="1440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3000000" flipV="1">
            <a:off x="5940152" y="1745041"/>
            <a:ext cx="288032" cy="1440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3000000" flipV="1">
            <a:off x="5940150" y="1648239"/>
            <a:ext cx="288032" cy="1440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55576" y="3429000"/>
            <a:ext cx="7416824" cy="280831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ru-RU" sz="48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822190"/>
              </p:ext>
            </p:extLst>
          </p:nvPr>
        </p:nvGraphicFramePr>
        <p:xfrm>
          <a:off x="962183" y="2456892"/>
          <a:ext cx="7272808" cy="237626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364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364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Налоговая ставка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Размер</a:t>
                      </a:r>
                      <a:r>
                        <a:rPr lang="ru-RU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вычета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1% налоговой базы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 налоговой базы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668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549" y="30260"/>
            <a:ext cx="8229600" cy="85725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ВОСЕМЬ </a:t>
            </a: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 </a:t>
            </a:r>
            <a:b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ЛЕГАЛЬНОГО САМОЗАНЯТОГО</a:t>
            </a:r>
          </a:p>
        </p:txBody>
      </p:sp>
      <p:pic>
        <p:nvPicPr>
          <p:cNvPr id="6" name="Picture 2" descr="C:\Users\ae_tolmacheva\AppData\Local\Microsoft\Windows\INetCache\Content.Outlook\IPG19Y2W\ракета.png"/>
          <p:cNvPicPr>
            <a:picLocks noChangeAspect="1" noChangeArrowheads="1"/>
          </p:cNvPicPr>
          <p:nvPr/>
        </p:nvPicPr>
        <p:blipFill>
          <a:blip r:embed="rId2"/>
          <a:srcRect r="9087"/>
          <a:stretch>
            <a:fillRect/>
          </a:stretch>
        </p:blipFill>
        <p:spPr bwMode="auto">
          <a:xfrm>
            <a:off x="7337504" y="0"/>
            <a:ext cx="1808728" cy="100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504" y="118277"/>
            <a:ext cx="1269071" cy="765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77204" y="1029830"/>
            <a:ext cx="8784976" cy="3675855"/>
          </a:xfrm>
        </p:spPr>
        <p:txBody>
          <a:bodyPr>
            <a:normAutofit fontScale="25000" lnSpcReduction="20000"/>
          </a:bodyPr>
          <a:lstStyle/>
          <a:p>
            <a:pPr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8800" dirty="0">
                <a:latin typeface="Times New Roman"/>
                <a:ea typeface="Calibri"/>
              </a:rPr>
              <a:t>4%  с физлицами,  6% с </a:t>
            </a:r>
            <a:r>
              <a:rPr lang="ru-RU" sz="8800" dirty="0" err="1">
                <a:latin typeface="Times New Roman"/>
                <a:ea typeface="Calibri"/>
              </a:rPr>
              <a:t>юрлицами</a:t>
            </a:r>
            <a:endParaRPr lang="ru-RU" sz="8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8800" dirty="0">
                <a:latin typeface="Times New Roman"/>
                <a:ea typeface="Calibri"/>
              </a:rPr>
              <a:t>Не надо покупать ККТ </a:t>
            </a:r>
          </a:p>
          <a:p>
            <a:pPr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8800" dirty="0">
                <a:latin typeface="Times New Roman"/>
                <a:ea typeface="Calibri"/>
              </a:rPr>
              <a:t>Нет отчетов и  декларации</a:t>
            </a:r>
            <a:endParaRPr lang="ru-RU" sz="88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8800" dirty="0">
                <a:latin typeface="Times New Roman"/>
                <a:ea typeface="Calibri"/>
              </a:rPr>
              <a:t>Можно работать без регистрации в качестве ИП</a:t>
            </a:r>
            <a:endParaRPr lang="ru-RU" sz="88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8800" dirty="0">
                <a:latin typeface="Times New Roman"/>
                <a:ea typeface="Calibri"/>
              </a:rPr>
              <a:t>Сумма вычета -10 000 рублей, ставка 4%   до 3%; ставка 6%     до 4%</a:t>
            </a:r>
            <a:endParaRPr lang="ru-RU" sz="88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8800" dirty="0">
                <a:latin typeface="Times New Roman"/>
                <a:ea typeface="Calibri"/>
              </a:rPr>
              <a:t>Клиент сам указывает какие доходы облагать налогом                            </a:t>
            </a:r>
            <a:r>
              <a:rPr lang="ru-RU" sz="8800" b="1" dirty="0">
                <a:solidFill>
                  <a:srgbClr val="0070C0"/>
                </a:solidFill>
                <a:latin typeface="Times New Roman"/>
                <a:ea typeface="Calibri"/>
              </a:rPr>
              <a:t>(1 раз в месяц!)</a:t>
            </a:r>
            <a:endParaRPr lang="ru-RU" sz="8800" b="1" dirty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8800" dirty="0">
                <a:latin typeface="Times New Roman"/>
                <a:ea typeface="Calibri"/>
              </a:rPr>
              <a:t>Можно не платить страховые взносы</a:t>
            </a:r>
          </a:p>
          <a:p>
            <a:pPr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8800" dirty="0">
                <a:latin typeface="Times New Roman"/>
                <a:ea typeface="Times New Roman"/>
              </a:rPr>
              <a:t>Нет дохода – нет налога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36" y="4035010"/>
            <a:ext cx="8208913" cy="108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трелка вниз 8"/>
          <p:cNvSpPr/>
          <p:nvPr/>
        </p:nvSpPr>
        <p:spPr>
          <a:xfrm>
            <a:off x="5500439" y="2571750"/>
            <a:ext cx="216024" cy="26636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B050"/>
              </a:solidFill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7897300" y="2571750"/>
            <a:ext cx="216024" cy="26636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705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КАК САМОЗАНЯТЫЙ ВЫ СМОЖЕТЕ</a:t>
            </a:r>
          </a:p>
        </p:txBody>
      </p:sp>
      <p:pic>
        <p:nvPicPr>
          <p:cNvPr id="6" name="Picture 2" descr="C:\Users\ae_tolmacheva\AppData\Local\Microsoft\Windows\INetCache\Content.Outlook\IPG19Y2W\ракета.png"/>
          <p:cNvPicPr>
            <a:picLocks noChangeAspect="1" noChangeArrowheads="1"/>
          </p:cNvPicPr>
          <p:nvPr/>
        </p:nvPicPr>
        <p:blipFill>
          <a:blip r:embed="rId2"/>
          <a:srcRect r="9087"/>
          <a:stretch>
            <a:fillRect/>
          </a:stretch>
        </p:blipFill>
        <p:spPr bwMode="auto">
          <a:xfrm>
            <a:off x="7335272" y="-305458"/>
            <a:ext cx="1808728" cy="100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520" y="195486"/>
            <a:ext cx="1269071" cy="765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58" y="1001890"/>
            <a:ext cx="8518356" cy="385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93905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2269</TotalTime>
  <Words>444</Words>
  <Application>Microsoft Office PowerPoint</Application>
  <PresentationFormat>Экран (16:9)</PresentationFormat>
  <Paragraphs>62</Paragraphs>
  <Slides>8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О распространении эксперимента по установлению специального налогового режима  «Налог на профессиональный доход» на территорию Ленинградской области Нерушай Светлана Ивановна председатель комитета  по развитию малого, среднего бизнеса  и потребительского рынка Ленинградской области    28 января 2020 года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ВОСЕМЬ ПРЕИМУЩЕСТВ  ДЛЯ ЛЕГАЛЬНОГО САМОЗАНЯТОГО</vt:lpstr>
      <vt:lpstr>        КАК САМОЗАНЯТЫЙ ВЫ СМОЖЕТЕ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Валентина Владимировна Дрожжина</dc:creator>
  <cp:lastModifiedBy>Cheshuina</cp:lastModifiedBy>
  <cp:revision>78</cp:revision>
  <cp:lastPrinted>2020-01-15T14:08:26Z</cp:lastPrinted>
  <dcterms:created xsi:type="dcterms:W3CDTF">2019-10-09T07:32:27Z</dcterms:created>
  <dcterms:modified xsi:type="dcterms:W3CDTF">2020-03-05T07:06:39Z</dcterms:modified>
</cp:coreProperties>
</file>