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714" r:id="rId3"/>
    <p:sldMasterId id="2147483725" r:id="rId4"/>
  </p:sldMasterIdLst>
  <p:notesMasterIdLst>
    <p:notesMasterId r:id="rId6"/>
  </p:notesMasterIdLst>
  <p:handoutMasterIdLst>
    <p:handoutMasterId r:id="rId7"/>
  </p:handoutMasterIdLst>
  <p:sldIdLst>
    <p:sldId id="509" r:id="rId5"/>
  </p:sldIdLst>
  <p:sldSz cx="13681075" cy="7705725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674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34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24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699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3738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0489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7235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3983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27">
          <p15:clr>
            <a:srgbClr val="A4A3A4"/>
          </p15:clr>
        </p15:guide>
        <p15:guide id="2" pos="4309">
          <p15:clr>
            <a:srgbClr val="A4A3A4"/>
          </p15:clr>
        </p15:guide>
        <p15:guide id="3" pos="43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E39"/>
    <a:srgbClr val="C00000"/>
    <a:srgbClr val="8E2416"/>
    <a:srgbClr val="F5F1EA"/>
    <a:srgbClr val="FFFFFF"/>
    <a:srgbClr val="D8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374" autoAdjust="0"/>
  </p:normalViewPr>
  <p:slideViewPr>
    <p:cSldViewPr>
      <p:cViewPr varScale="1">
        <p:scale>
          <a:sx n="98" d="100"/>
          <a:sy n="98" d="100"/>
        </p:scale>
        <p:origin x="1248" y="72"/>
      </p:cViewPr>
      <p:guideLst>
        <p:guide orient="horz" pos="2427"/>
        <p:guide pos="4309"/>
        <p:guide pos="43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50" y="0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BFCC50D2-EA55-4977-9C38-00CD24994358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430094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50" y="9430094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AE438C31-BC2C-49ED-AC6C-A7FB1FD854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2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3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524164C1-F11D-4271-999A-C00DB3324A94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4538"/>
            <a:ext cx="66071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6" y="4716467"/>
            <a:ext cx="5438775" cy="4467225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2B4C7D6A-3C1D-48E8-9990-EACFE27C2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1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47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495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243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991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738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489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235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983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74" y="410266"/>
            <a:ext cx="11799928" cy="1489417"/>
          </a:xfrm>
          <a:prstGeom prst="rect">
            <a:avLst/>
          </a:prstGeom>
        </p:spPr>
        <p:txBody>
          <a:bodyPr lIns="102568" tIns="51284" rIns="102568" bIns="51284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0574" y="2051296"/>
            <a:ext cx="11799928" cy="4889212"/>
          </a:xfrm>
          <a:prstGeom prst="rect">
            <a:avLst/>
          </a:prstGeom>
        </p:spPr>
        <p:txBody>
          <a:bodyPr lIns="102568" tIns="51284" rIns="102568" bIns="51284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39804" y="7142170"/>
            <a:ext cx="3079749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FF7438-DCE0-4AF7-B3BD-107ACA530C80}" type="datetimeFigureOut">
              <a:rPr lang="ru-RU"/>
              <a:pPr>
                <a:defRPr/>
              </a:pPr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32316" y="7142170"/>
            <a:ext cx="4616451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661530" y="7142170"/>
            <a:ext cx="3079749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B0ADED-770D-4005-9FF6-4ADA30DB4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67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6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64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43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4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2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37426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4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6322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2823437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2823437"/>
            <a:ext cx="4422398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37843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602401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84780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398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498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7" y="1602398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614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1" y="1661581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597978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8" y="2568579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69369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1" y="2823436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19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81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2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17378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6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335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23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3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39671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1661576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24096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2823429"/>
            <a:ext cx="4435506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2823429"/>
            <a:ext cx="4422398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272703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1602397"/>
            <a:ext cx="4435506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11214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397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140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78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4" y="1602397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43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66" y="1661578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1597973"/>
            <a:ext cx="4435506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4" y="2568577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69410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85" y="2823425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205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25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00459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5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7643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56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2823437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2823437"/>
            <a:ext cx="4422398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8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602403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4213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400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77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81" y="1602400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45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5" y="1661582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597978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8" y="2568580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83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4" y="2823437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19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06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5pPr>
      <a:lvl6pPr marL="456747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6pPr>
      <a:lvl7pPr marL="913495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7pPr>
      <a:lvl8pPr marL="1370243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8pPr>
      <a:lvl9pPr marL="1826991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9pPr>
    </p:titleStyle>
    <p:bodyStyle>
      <a:lvl1pPr marL="342561" indent="-342561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Arial" charset="0"/>
        </a:defRPr>
      </a:lvl1pPr>
      <a:lvl2pPr marL="742216" indent="-285467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Arial" charset="0"/>
        </a:defRPr>
      </a:lvl2pPr>
      <a:lvl3pPr marL="1141870" indent="-228373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Arial" charset="0"/>
        </a:defRPr>
      </a:lvl3pPr>
      <a:lvl4pPr marL="1598617" indent="-22837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Arial" charset="0"/>
        </a:defRPr>
      </a:lvl4pPr>
      <a:lvl5pPr marL="2055363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5pPr>
      <a:lvl6pPr marL="2512111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6pPr>
      <a:lvl7pPr marL="2968859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7pPr>
      <a:lvl8pPr marL="3425609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8pPr>
      <a:lvl9pPr marL="3882356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22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303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7" y="6903004"/>
            <a:ext cx="2121357" cy="410259"/>
          </a:xfrm>
          <a:prstGeom prst="rect">
            <a:avLst/>
          </a:prstGeom>
        </p:spPr>
        <p:txBody>
          <a:bodyPr vert="horz" lIns="120668" tIns="60333" rIns="120668" bIns="60333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8" y="560701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398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8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6" y="475398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6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075" tIns="67039" rIns="134075" bIns="670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9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603336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336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336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388" indent="-251388" algn="l" defTabSz="603336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336" rtl="0" eaLnBrk="1" latinLnBrk="0" hangingPunct="1">
        <a:spcBef>
          <a:spcPts val="0"/>
        </a:spcBef>
        <a:buFontTx/>
        <a:buNone/>
        <a:defRPr sz="22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336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18339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1673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5010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28345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0333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671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810005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339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16672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2000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23343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82667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21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302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7" y="6903001"/>
            <a:ext cx="2121357" cy="410259"/>
          </a:xfrm>
          <a:prstGeom prst="rect">
            <a:avLst/>
          </a:prstGeom>
        </p:spPr>
        <p:txBody>
          <a:bodyPr vert="horz" lIns="120686" tIns="60343" rIns="120686" bIns="60343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8" y="560700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398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8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6" y="475398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6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094" tIns="67049" rIns="134094" bIns="670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01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</p:sldLayoutIdLst>
  <p:hf hdr="0" dt="0"/>
  <p:txStyles>
    <p:titleStyle>
      <a:lvl1pPr algn="l" defTabSz="603429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429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429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428" indent="-251428" algn="l" defTabSz="603429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429" rtl="0" eaLnBrk="1" latinLnBrk="0" hangingPunct="1">
        <a:spcBef>
          <a:spcPts val="0"/>
        </a:spcBef>
        <a:buFontTx/>
        <a:buNone/>
        <a:defRPr sz="22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429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18853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2281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5709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29137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03429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856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810282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711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138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20566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23994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827422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18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299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5" y="6902999"/>
            <a:ext cx="2121357" cy="410259"/>
          </a:xfrm>
          <a:prstGeom prst="rect">
            <a:avLst/>
          </a:prstGeom>
        </p:spPr>
        <p:txBody>
          <a:bodyPr vert="horz" lIns="120737" tIns="60368" rIns="120737" bIns="60368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4" y="560697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9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" y="475389"/>
            <a:ext cx="321730" cy="641686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3"/>
            <a:ext cx="1592565" cy="79672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5" y="475389"/>
            <a:ext cx="228732" cy="641686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2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51" tIns="67077" rIns="134151" bIns="6707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55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hf hdr="0" dt="0"/>
  <p:txStyles>
    <p:titleStyle>
      <a:lvl1pPr algn="l" defTabSz="603688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688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688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537" indent="-251537" algn="l" defTabSz="603688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688" rtl="0" eaLnBrk="1" latinLnBrk="0" hangingPunct="1">
        <a:spcBef>
          <a:spcPts val="0"/>
        </a:spcBef>
        <a:buFontTx/>
        <a:buNone/>
        <a:defRPr sz="23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688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20279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3967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7654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31341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60368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207375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1062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474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018436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622123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225812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82949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74" y="410267"/>
            <a:ext cx="11799928" cy="1644812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Имущественная поддержка </a:t>
            </a:r>
            <a:br>
              <a:rPr lang="ru-RU" sz="20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оказывается в виде передачи во владение и (или) в пользование муниципального имущества, на возмездной основе, на льготных условиях, в том числе: зданий, строений, сооружений, земельных участков, движимого имущества</a:t>
            </a:r>
            <a:b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/>
            </a:b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предоставления имущественной поддержки </a:t>
            </a:r>
            <a:b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Индивидуальному предпринимателю Малецкой Анне Владимировне</a:t>
            </a:r>
            <a:b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825" y="3256767"/>
            <a:ext cx="4248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Субъекту предоставлена имущественная поддержка, договор аренды заключен 30.04.2021 года без проведения публичных процедур. 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Здание передано для целевого использования Арендатором в качестве общественной бани, для оказания населению помывочных услуг. </a:t>
            </a:r>
          </a:p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 здания: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Ленинградская область, Волховский район, Бережковское сельское поселение, д. Бережки, ул. Придорожная, д. 13.  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Площадь 203,6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trike="sngStrike" dirty="0">
              <a:solidFill>
                <a:schemeClr val="accent4">
                  <a:lumMod val="5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94630B-1141-FE28-A2D1-601C9AED6D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97" y="3192200"/>
            <a:ext cx="3312368" cy="215630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08D2D06-C9E4-C74D-9CC9-E3285777F9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617" y="5232621"/>
            <a:ext cx="2248828" cy="228773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3E70D0B-CC3B-53AA-BF64-312A8A42B3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617" y="5875544"/>
            <a:ext cx="3075271" cy="164481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3CE9DC7-6C0E-508F-C686-0795C97229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060" y="5859272"/>
            <a:ext cx="2592065" cy="164481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7D0DD69-B558-9A12-4DDA-90D889B34A9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598" y="3158674"/>
            <a:ext cx="1969309" cy="266516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246EF1-7503-0610-420A-54E3DB884FD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584" y="3158674"/>
            <a:ext cx="3222738" cy="227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6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90000"/>
          </a:lnSpc>
          <a:defRPr sz="2800" dirty="0" smtClean="0">
            <a:solidFill>
              <a:srgbClr val="562212"/>
            </a:solidFill>
            <a:latin typeface="Arial Black" panose="020B0A04020102020204" pitchFamily="34" charset="0"/>
            <a:ea typeface="Roboto Black" panose="02000000000000000000" pitchFamily="2" charset="0"/>
          </a:defRPr>
        </a:defPPr>
      </a:lstStyle>
    </a:spDef>
    <a:lnDef>
      <a:spPr>
        <a:ln w="31750" cap="rnd">
          <a:solidFill>
            <a:srgbClr val="E04E39"/>
          </a:solidFill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15300</TotalTime>
  <Words>118</Words>
  <Application>Microsoft Office PowerPoint</Application>
  <PresentationFormat>Произвольный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Lucida Grande</vt:lpstr>
      <vt:lpstr>Times New Roman</vt:lpstr>
      <vt:lpstr>Office Theme</vt:lpstr>
      <vt:lpstr>1_Тема Office</vt:lpstr>
      <vt:lpstr>2_Тема Office</vt:lpstr>
      <vt:lpstr>3_Тема Office</vt:lpstr>
      <vt:lpstr>Имущественная поддержка  оказывается в виде передачи во владение и (или) в пользование муниципального имущества, на возмездной основе, на льготных условиях, в том числе: зданий, строений, сооружений, земельных участков, движимого имущества  Пример предоставления имущественной поддержки  Индивидуальному предпринимателю Малецкой Анне Владимировне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879</cp:revision>
  <cp:lastPrinted>2022-07-08T07:08:52Z</cp:lastPrinted>
  <dcterms:modified xsi:type="dcterms:W3CDTF">2024-01-15T07:33:59Z</dcterms:modified>
</cp:coreProperties>
</file>