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ink/ink1.xml" ContentType="application/inkml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ink/ink2.xml" ContentType="application/inkml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2"/>
  </p:notesMasterIdLst>
  <p:handoutMasterIdLst>
    <p:handoutMasterId r:id="rId33"/>
  </p:handoutMasterIdLst>
  <p:sldIdLst>
    <p:sldId id="256" r:id="rId2"/>
    <p:sldId id="671" r:id="rId3"/>
    <p:sldId id="257" r:id="rId4"/>
    <p:sldId id="645" r:id="rId5"/>
    <p:sldId id="648" r:id="rId6"/>
    <p:sldId id="672" r:id="rId7"/>
    <p:sldId id="646" r:id="rId8"/>
    <p:sldId id="647" r:id="rId9"/>
    <p:sldId id="670" r:id="rId10"/>
    <p:sldId id="649" r:id="rId11"/>
    <p:sldId id="644" r:id="rId12"/>
    <p:sldId id="651" r:id="rId13"/>
    <p:sldId id="673" r:id="rId14"/>
    <p:sldId id="674" r:id="rId15"/>
    <p:sldId id="650" r:id="rId16"/>
    <p:sldId id="652" r:id="rId17"/>
    <p:sldId id="341" r:id="rId18"/>
    <p:sldId id="675" r:id="rId19"/>
    <p:sldId id="351" r:id="rId20"/>
    <p:sldId id="655" r:id="rId21"/>
    <p:sldId id="654" r:id="rId22"/>
    <p:sldId id="653" r:id="rId23"/>
    <p:sldId id="658" r:id="rId24"/>
    <p:sldId id="657" r:id="rId25"/>
    <p:sldId id="660" r:id="rId26"/>
    <p:sldId id="659" r:id="rId27"/>
    <p:sldId id="661" r:id="rId28"/>
    <p:sldId id="665" r:id="rId29"/>
    <p:sldId id="668" r:id="rId30"/>
    <p:sldId id="66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ladimir Ozherelev" initials="WO" lastIdx="1" clrIdx="0">
    <p:extLst>
      <p:ext uri="{19B8F6BF-5375-455C-9EA6-DF929625EA0E}">
        <p15:presenceInfo xmlns:p15="http://schemas.microsoft.com/office/powerpoint/2012/main" userId="6a532d5dafccfb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8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997" autoAdjust="0"/>
  </p:normalViewPr>
  <p:slideViewPr>
    <p:cSldViewPr snapToGrid="0">
      <p:cViewPr varScale="1">
        <p:scale>
          <a:sx n="102" d="100"/>
          <a:sy n="102" d="100"/>
        </p:scale>
        <p:origin x="18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41;&#1052;&#1045;&#1053;\&#1043;&#1083;&#1072;&#1074;&#1072;%20&#1072;&#1076;&#1084;&#1080;&#1085;&#1080;&#1089;&#1090;&#1088;&#1072;&#1094;&#1080;&#1080;\&#1041;&#1102;&#1076;&#1078;&#1077;&#1090;%20&#1076;&#1083;&#1103;%20&#1075;&#1088;&#1072;&#1078;&#1076;&#1072;&#1085;%202024-2026\&#1055;&#1088;&#1086;&#1077;&#1082;&#1090;%20&#1056;&#1077;&#1096;&#1077;&#1085;&#1080;&#1077;%20&#1086;&#1090;%20.23%20&#1073;&#1102;&#1076;&#1078;&#1077;&#1090;%20&#1085;&#1072;%202024-2026\&#1055;&#1088;&#1080;&#1083;&#1086;&#1078;&#1077;&#1085;&#1080;&#1077;%20&#8470;1%20&#1076;&#1086;&#1093;&#1086;&#1076;&#1099;%202024-26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1;&#1077;&#1088;&#1077;&#1078;&#1082;&#1080;\&#1073;&#1102;&#1076;&#1078;&#1077;&#1090;\&#1086;&#1090;&#1095;&#1077;&#1090;%20&#1079;&#1072;%202025\&#1041;&#1102;&#1076;&#1078;&#1077;&#1090;2025%20&#1080;%20&#1095;&#1080;&#1089;&#1083;&#1077;&#1085;&#1085;&#1086;&#1089;&#1090;&#1100;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1;&#1077;&#1088;&#1077;&#1078;&#1082;&#1080;\&#1073;&#1102;&#1076;&#1078;&#1077;&#1090;\&#1086;&#1090;&#1095;&#1077;&#1090;%20&#1079;&#1072;%202025\&#1041;&#1102;&#1076;&#1078;&#1077;&#1090;2025%20&#1080;%20&#1095;&#1080;&#1089;&#1083;&#1077;&#1085;&#1085;&#1086;&#1089;&#1090;&#1100;%2020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331366547857274"/>
          <c:w val="0.71646005787738076"/>
          <c:h val="0.33846440618668994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Доходы Бюджета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0F6-4CA3-9FE5-16ACAD541B69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0F6-4CA3-9FE5-16ACAD541B69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0F6-4CA3-9FE5-16ACAD541B69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0F6-4CA3-9FE5-16ACAD541B69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0F6-4CA3-9FE5-16ACAD541B69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0F6-4CA3-9FE5-16ACAD541B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0F6-4CA3-9FE5-16ACAD541B6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0F6-4CA3-9FE5-16ACAD541B69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0F6-4CA3-9FE5-16ACAD541B69}"/>
                </c:ext>
              </c:extLst>
            </c:dLbl>
            <c:dLbl>
              <c:idx val="1"/>
              <c:layout>
                <c:manualLayout>
                  <c:x val="-0.18396148105374144"/>
                  <c:y val="-0.24469345537763304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F6-4CA3-9FE5-16ACAD541B69}"/>
                </c:ext>
              </c:extLst>
            </c:dLbl>
            <c:dLbl>
              <c:idx val="2"/>
              <c:layout>
                <c:manualLayout>
                  <c:x val="-8.6298989721923392E-3"/>
                  <c:y val="-0.3062071808013189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F6-4CA3-9FE5-16ACAD541B69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B0F6-4CA3-9FE5-16ACAD541B69}"/>
                </c:ext>
              </c:extLst>
            </c:dLbl>
            <c:dLbl>
              <c:idx val="4"/>
              <c:layout>
                <c:manualLayout>
                  <c:x val="-0.41170494414984804"/>
                  <c:y val="-0.3411321428531429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F6-4CA3-9FE5-16ACAD541B69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B0F6-4CA3-9FE5-16ACAD541B69}"/>
                </c:ext>
              </c:extLst>
            </c:dLbl>
            <c:dLbl>
              <c:idx val="6"/>
              <c:layout>
                <c:manualLayout>
                  <c:x val="-0.28576974734025412"/>
                  <c:y val="-0.15036869771075737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0F6-4CA3-9FE5-16ACAD541B69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B0F6-4CA3-9FE5-16ACAD541B69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DF5327"/>
                </a:solidFill>
                <a:round/>
              </a:ln>
              <a:effectLst>
                <a:outerShdw blurRad="50800" dist="38100" dir="2700000" algn="tl" rotWithShape="0">
                  <a:srgbClr val="DF532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(Лист1!$B$8:$B$9,Лист1!$B$14:$B$16,Лист1!$B$19,Лист1!$B$22:$B$23)</c:f>
              <c:strCache>
                <c:ptCount val="8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 на имущество физических лиц взимаемый по ставкам, применяемым к объектам налогообложения, расположенным в границах поселений</c:v>
                </c:pt>
                <c:pt idx="3">
                  <c:v>земельный налог</c:v>
                </c:pt>
                <c:pt idx="4">
                  <c:v>ДОХОДЫ ОТ ИСПОЛЬЗОВАНИЯ ИМУЩЕСТВА,НАХОДЯЩЕГОСЯ В ГОСУДАРСТВЕННОЙ И МУНИЦИПАЛЬНОЙ СОБСТВЕННОСТИ</c:v>
                </c:pt>
                <c:pt idx="5">
                  <c:v>ШТРАФЫ</c:v>
                </c:pt>
                <c:pt idx="6">
                  <c:v>Инициативные платежи ,зачисляемые в бюджеты поселений</c:v>
                </c:pt>
                <c:pt idx="7">
                  <c:v>БЕЗВОЗМЕЗДНЫЕ ПОСТУПЛЕНИЯ</c:v>
                </c:pt>
              </c:strCache>
              <c:extLst/>
            </c:strRef>
          </c:cat>
          <c:val>
            <c:numRef>
              <c:f>(Лист1!$C$8:$C$9,Лист1!$C$14:$C$16,Лист1!$C$19,Лист1!$C$22:$C$23)</c:f>
              <c:numCache>
                <c:formatCode>0.0</c:formatCode>
                <c:ptCount val="8"/>
                <c:pt idx="0">
                  <c:v>13714.5</c:v>
                </c:pt>
                <c:pt idx="1">
                  <c:v>2263.1</c:v>
                </c:pt>
                <c:pt idx="2">
                  <c:v>216.2</c:v>
                </c:pt>
                <c:pt idx="3">
                  <c:v>2203.1999999999998</c:v>
                </c:pt>
                <c:pt idx="4">
                  <c:v>865.8</c:v>
                </c:pt>
                <c:pt idx="5">
                  <c:v>2</c:v>
                </c:pt>
                <c:pt idx="6">
                  <c:v>14</c:v>
                </c:pt>
                <c:pt idx="7">
                  <c:v>23783.5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0-B0F6-4CA3-9FE5-16ACAD541B6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Доходы</a:t>
            </a:r>
            <a:r>
              <a:rPr lang="ru-RU" baseline="0"/>
              <a:t> МО Бережковское сп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'доходы 2025'!$I$12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'доходы 2025'!$H$13:$H$16</c:f>
              <c:strCache>
                <c:ptCount val="4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  <c:pt idx="3">
                  <c:v>ВСЕГО</c:v>
                </c:pt>
              </c:strCache>
            </c:strRef>
          </c:cat>
          <c:val>
            <c:numRef>
              <c:f>'доходы 2025'!$I$13:$I$16</c:f>
              <c:numCache>
                <c:formatCode>0.0</c:formatCode>
                <c:ptCount val="4"/>
                <c:pt idx="0">
                  <c:v>18397</c:v>
                </c:pt>
                <c:pt idx="1">
                  <c:v>881.8</c:v>
                </c:pt>
                <c:pt idx="2">
                  <c:v>23783.5</c:v>
                </c:pt>
                <c:pt idx="3">
                  <c:v>43062.3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DF-4BC5-BCAA-03D8021B3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787880"/>
        <c:axId val="64778356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'доходы 2025'!$J$12</c15:sqref>
                        </c15:formulaRef>
                      </c:ext>
                    </c:extLst>
                    <c:strCache>
                      <c:ptCount val="1"/>
                      <c:pt idx="0">
                        <c:v>2026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'доходы 2025'!$H$13:$H$16</c15:sqref>
                        </c15:formulaRef>
                      </c:ext>
                    </c:extLst>
                    <c:strCache>
                      <c:ptCount val="4"/>
                      <c:pt idx="0">
                        <c:v>Налоговые доходы</c:v>
                      </c:pt>
                      <c:pt idx="1">
                        <c:v>Неналоговые доходы</c:v>
                      </c:pt>
                      <c:pt idx="2">
                        <c:v>Безвозмездные поступления</c:v>
                      </c:pt>
                      <c:pt idx="3">
                        <c:v>ВСЕГО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'доходы 2025'!$J$13:$J$16</c15:sqref>
                        </c15:formulaRef>
                      </c:ext>
                    </c:extLst>
                    <c:numCache>
                      <c:formatCode>0.0</c:formatCode>
                      <c:ptCount val="4"/>
                      <c:pt idx="0">
                        <c:v>18875.599999999999</c:v>
                      </c:pt>
                      <c:pt idx="1">
                        <c:v>876.40000000000009</c:v>
                      </c:pt>
                      <c:pt idx="2">
                        <c:v>220.7</c:v>
                      </c:pt>
                      <c:pt idx="3">
                        <c:v>19972.7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7DF-4BC5-BCAA-03D8021B3073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'доходы 2025'!$K$12</c15:sqref>
                        </c15:formulaRef>
                      </c:ext>
                    </c:extLst>
                    <c:strCache>
                      <c:ptCount val="1"/>
                      <c:pt idx="0">
                        <c:v>2027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'доходы 2025'!$H$13:$H$16</c15:sqref>
                        </c15:formulaRef>
                      </c:ext>
                    </c:extLst>
                    <c:strCache>
                      <c:ptCount val="4"/>
                      <c:pt idx="0">
                        <c:v>Налоговые доходы</c:v>
                      </c:pt>
                      <c:pt idx="1">
                        <c:v>Неналоговые доходы</c:v>
                      </c:pt>
                      <c:pt idx="2">
                        <c:v>Безвозмездные поступления</c:v>
                      </c:pt>
                      <c:pt idx="3">
                        <c:v>ВСЕГО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'доходы 2025'!$K$13:$K$16</c15:sqref>
                        </c15:formulaRef>
                      </c:ext>
                    </c:extLst>
                    <c:numCache>
                      <c:formatCode>0.0</c:formatCode>
                      <c:ptCount val="4"/>
                      <c:pt idx="0">
                        <c:v>19886</c:v>
                      </c:pt>
                      <c:pt idx="1">
                        <c:v>900.09999999999991</c:v>
                      </c:pt>
                      <c:pt idx="2">
                        <c:v>3.5</c:v>
                      </c:pt>
                      <c:pt idx="3">
                        <c:v>20789.599999999999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7DF-4BC5-BCAA-03D8021B3073}"/>
                  </c:ext>
                </c:extLst>
              </c15:ser>
            </c15:filteredBarSeries>
          </c:ext>
        </c:extLst>
      </c:barChart>
      <c:catAx>
        <c:axId val="64778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7783560"/>
        <c:crosses val="autoZero"/>
        <c:auto val="1"/>
        <c:lblAlgn val="ctr"/>
        <c:lblOffset val="100"/>
        <c:noMultiLvlLbl val="0"/>
      </c:catAx>
      <c:valAx>
        <c:axId val="647783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778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BD5-438C-B9B0-4A0783C17A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BD5-438C-B9B0-4A0783C17A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BD5-438C-B9B0-4A0783C17A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BD5-438C-B9B0-4A0783C17A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BD5-438C-B9B0-4A0783C17A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BD5-438C-B9B0-4A0783C17A9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BD5-438C-B9B0-4A0783C17A9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BD5-438C-B9B0-4A0783C17A9E}"/>
                </c:ext>
              </c:extLst>
            </c:dLbl>
            <c:dLbl>
              <c:idx val="1"/>
              <c:layout>
                <c:manualLayout>
                  <c:x val="-0.11343561134356113"/>
                  <c:y val="0.219336219336219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D5-438C-B9B0-4A0783C17A9E}"/>
                </c:ext>
              </c:extLst>
            </c:dLbl>
            <c:dLbl>
              <c:idx val="2"/>
              <c:layout>
                <c:manualLayout>
                  <c:x val="-1.3636910495619741E-16"/>
                  <c:y val="-7.79220779220778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D5-438C-B9B0-4A0783C17A9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BD5-438C-B9B0-4A0783C17A9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BD5-438C-B9B0-4A0783C17A9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BD5-438C-B9B0-4A0783C17A9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BD5-438C-B9B0-4A0783C17A9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('расходы 25 факт'!$B$6,'расходы 25 факт'!$B$12,'расходы 25 факт'!$B$16,'расходы 25 факт'!$B$22,'расходы 25 факт'!$B$26,'расходы 25 факт'!$B$29,'расходы 25 факт'!$B$31)</c:f>
              <c:strCache>
                <c:ptCount val="7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Жилищно- коммунальное хозяйство </c:v>
                </c:pt>
                <c:pt idx="4">
                  <c:v>Культура, кинематография </c:v>
                </c:pt>
                <c:pt idx="5">
                  <c:v>Социальная политика</c:v>
                </c:pt>
                <c:pt idx="6">
                  <c:v>Физическая культура и спорт </c:v>
                </c:pt>
              </c:strCache>
              <c:extLst/>
            </c:strRef>
          </c:cat>
          <c:val>
            <c:numRef>
              <c:f>('расходы 25 факт'!$C$6,'расходы 25 факт'!$C$12,'расходы 25 факт'!$C$16,'расходы 25 факт'!$C$22,'расходы 25 факт'!$C$26,'расходы 25 факт'!$C$29,'расходы 25 факт'!$C$31)</c:f>
              <c:numCache>
                <c:formatCode>General</c:formatCode>
                <c:ptCount val="7"/>
                <c:pt idx="0" formatCode="0.0">
                  <c:v>11359</c:v>
                </c:pt>
                <c:pt idx="1">
                  <c:v>0</c:v>
                </c:pt>
                <c:pt idx="2">
                  <c:v>110.5</c:v>
                </c:pt>
                <c:pt idx="3">
                  <c:v>14506.6</c:v>
                </c:pt>
                <c:pt idx="4">
                  <c:v>8616.5</c:v>
                </c:pt>
                <c:pt idx="5">
                  <c:v>336.7</c:v>
                </c:pt>
                <c:pt idx="6">
                  <c:v>2688.1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E-9BD5-438C-B9B0-4A0783C17A9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Баланс!$C$31:$C$33</c:f>
              <c:strCache>
                <c:ptCount val="3"/>
                <c:pt idx="0">
                  <c:v>Доходы</c:v>
                </c:pt>
                <c:pt idx="1">
                  <c:v>Расходы </c:v>
                </c:pt>
                <c:pt idx="2">
                  <c:v>профицит</c:v>
                </c:pt>
              </c:strCache>
            </c:strRef>
          </c:cat>
          <c:val>
            <c:numRef>
              <c:f>Баланс!$D$31:$D$33</c:f>
              <c:numCache>
                <c:formatCode>General</c:formatCode>
                <c:ptCount val="3"/>
                <c:pt idx="0">
                  <c:v>43062.3</c:v>
                </c:pt>
                <c:pt idx="1">
                  <c:v>41118.199999999997</c:v>
                </c:pt>
                <c:pt idx="2">
                  <c:v>1944.1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A-47FF-B154-75890923B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369080"/>
        <c:axId val="432366560"/>
      </c:barChart>
      <c:catAx>
        <c:axId val="43236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366560"/>
        <c:crosses val="autoZero"/>
        <c:auto val="1"/>
        <c:lblAlgn val="ctr"/>
        <c:lblOffset val="100"/>
        <c:noMultiLvlLbl val="0"/>
      </c:catAx>
      <c:valAx>
        <c:axId val="43236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369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0.31202</cdr:x>
      <cdr:y>0.10367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18F0BA2A-1192-D2B1-27A2-2DBCC45BA11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767824" cy="64013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E392-5327-4400-A575-2B7ADBEDF546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D826E-1FD1-48E2-A877-25752AFF5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102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3T09:29:47.7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1 0 9830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3T09:34:45.9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3T09:35:16.9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1 0 9830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3T09:35:17.9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3T09:35:24.3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0 0 9830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3T09:35:29.7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1 0 9830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3T09:35:35.4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0 0 9830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E77AB-F8D9-4BD8-AEAC-B4BABAE04802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5A789-08C2-41B0-8269-23B4A079F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8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39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0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16793-E7C2-76A3-C67A-6B5125324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23DF85E-2E52-C051-5139-17A0C3958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11F890-56A5-111B-10EA-D632765D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81A99A-8335-CA87-DE1A-9531CE366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5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2797F-0593-B0D2-B914-0EC9DF3E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FFC7842-F4E9-0C8E-22CC-B7FF4DBA6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3C4697-8A0C-D661-58AE-1F414FADB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D58B03-7454-562A-9799-946565FE9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415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8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9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28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059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32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363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795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361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818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19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767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52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39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40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88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65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7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9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9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F6C99-9645-1D36-4B06-56E4BF9E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6D0211A-13BD-D7FF-97B9-D555396D1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D98D586-40F4-4E49-2242-979524485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37AA4F-0255-9082-F5C9-89490DC4A3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49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30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5A789-08C2-41B0-8269-23B4A079F98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41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48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1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2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0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13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9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865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40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9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4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35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44A8FC4F-8E66-47CC-BDE6-358CDFF1691A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2955880-A253-4819-9160-CB75DD03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81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notesSlide" Target="../notesSlides/notesSlide6.xml"/><Relationship Id="rId7" Type="http://schemas.openxmlformats.org/officeDocument/2006/relationships/customXml" Target="../ink/ink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customXml" Target="../ink/ink4.xml"/><Relationship Id="rId5" Type="http://schemas.openxmlformats.org/officeDocument/2006/relationships/image" Target="../media/image3.png"/><Relationship Id="rId4" Type="http://schemas.openxmlformats.org/officeDocument/2006/relationships/customXml" Target="../ink/ink3.xml"/><Relationship Id="rId9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115" y="174247"/>
            <a:ext cx="8851769" cy="6509505"/>
          </a:xfrm>
          <a:scene3d>
            <a:camera prst="orthographicFront"/>
            <a:lightRig rig="fla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,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lang="ru-RU" sz="2400" b="1" dirty="0">
                <a:solidFill>
                  <a:srgbClr val="185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Бюджет 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lang="ru-RU" sz="2400" b="1" dirty="0">
                <a:solidFill>
                  <a:srgbClr val="185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граждан 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>
                <a:solidFill>
                  <a:srgbClr val="002060"/>
                </a:solidFill>
              </a:rPr>
              <a:t>ОТЧЕТ </a:t>
            </a:r>
            <a:r>
              <a:rPr lang="ru-RU" sz="2400" b="1" dirty="0">
                <a:solidFill>
                  <a:srgbClr val="002060"/>
                </a:solidFill>
              </a:rPr>
              <a:t>ОБ ИСПОЛНЕНИИ БЮДЖЕТА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Бережковского сельского поселения Волховского муниципального района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Ленинградской области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за 202</a:t>
            </a:r>
            <a:r>
              <a:rPr lang="en-US" sz="2400" b="1" dirty="0">
                <a:solidFill>
                  <a:srgbClr val="002060"/>
                </a:solidFill>
              </a:rPr>
              <a:t>5</a:t>
            </a:r>
            <a:r>
              <a:rPr lang="ru-RU" sz="2400" b="1" dirty="0">
                <a:solidFill>
                  <a:srgbClr val="002060"/>
                </a:solidFill>
              </a:rPr>
              <a:t> год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085967" y="557587"/>
            <a:ext cx="1299291" cy="15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8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818C5976-686C-A1E2-FD99-C4896A3306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746148"/>
              </p:ext>
            </p:extLst>
          </p:nvPr>
        </p:nvGraphicFramePr>
        <p:xfrm>
          <a:off x="-772998" y="-1112364"/>
          <a:ext cx="8795209" cy="647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F1C925D-C59B-D9F5-72AB-A6F4DAAC7C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919855"/>
              </p:ext>
            </p:extLst>
          </p:nvPr>
        </p:nvGraphicFramePr>
        <p:xfrm>
          <a:off x="782425" y="301658"/>
          <a:ext cx="7758260" cy="624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15848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749643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5B35938-DE01-8095-0557-280D8443F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473041"/>
              </p:ext>
            </p:extLst>
          </p:nvPr>
        </p:nvGraphicFramePr>
        <p:xfrm>
          <a:off x="2187019" y="3770724"/>
          <a:ext cx="5637227" cy="2867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4154">
                  <a:extLst>
                    <a:ext uri="{9D8B030D-6E8A-4147-A177-3AD203B41FA5}">
                      <a16:colId xmlns:a16="http://schemas.microsoft.com/office/drawing/2014/main" val="2074270058"/>
                    </a:ext>
                  </a:extLst>
                </a:gridCol>
                <a:gridCol w="1453073">
                  <a:extLst>
                    <a:ext uri="{9D8B030D-6E8A-4147-A177-3AD203B41FA5}">
                      <a16:colId xmlns:a16="http://schemas.microsoft.com/office/drawing/2014/main" val="2632067447"/>
                    </a:ext>
                  </a:extLst>
                </a:gridCol>
              </a:tblGrid>
              <a:tr h="24782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2025 г.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8471480"/>
                  </a:ext>
                </a:extLst>
              </a:tr>
              <a:tr h="5313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u="none" strike="noStrike" dirty="0">
                          <a:effectLst/>
                        </a:rPr>
                        <a:t>Налоговые доходы</a:t>
                      </a:r>
                      <a:endParaRPr lang="ru-RU" sz="2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18397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056261"/>
                  </a:ext>
                </a:extLst>
              </a:tr>
              <a:tr h="7534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u="none" strike="noStrike" dirty="0">
                          <a:effectLst/>
                        </a:rPr>
                        <a:t>Неналоговые доходы</a:t>
                      </a:r>
                      <a:endParaRPr lang="ru-RU" sz="2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881,8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099610"/>
                  </a:ext>
                </a:extLst>
              </a:tr>
              <a:tr h="7534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8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2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23783,5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4166279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algn="l" rtl="0" fontAlgn="ctr"/>
                      <a:endParaRPr lang="ru-RU" sz="2800" b="0" i="1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43062,3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1852604"/>
                  </a:ext>
                </a:extLst>
              </a:tr>
            </a:tbl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D4555F-90F6-4EF8-8601-DB85433AEF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769985"/>
              </p:ext>
            </p:extLst>
          </p:nvPr>
        </p:nvGraphicFramePr>
        <p:xfrm>
          <a:off x="485480" y="336271"/>
          <a:ext cx="6829720" cy="3434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1637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3E7FDE-8C8D-1A05-AE4F-06A5DBFA9E70}"/>
              </a:ext>
            </a:extLst>
          </p:cNvPr>
          <p:cNvSpPr txBox="1"/>
          <p:nvPr/>
        </p:nvSpPr>
        <p:spPr>
          <a:xfrm>
            <a:off x="108409" y="257674"/>
            <a:ext cx="8790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Основными плательщиками налога на доходы физических лиц МО Бережковское СП</a:t>
            </a:r>
          </a:p>
          <a:p>
            <a:r>
              <a:rPr lang="ru-RU" dirty="0">
                <a:solidFill>
                  <a:srgbClr val="002060"/>
                </a:solidFill>
              </a:rPr>
              <a:t>являются: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A9D1B-61ED-7DA4-2AE0-19CE4290D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63" y="3149260"/>
            <a:ext cx="4835598" cy="35599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849AA1-43D7-C630-9E69-8EAD472F6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8" y="2178527"/>
            <a:ext cx="4668051" cy="3456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B4073-B258-32C8-E570-089FB47A1DA6}"/>
              </a:ext>
            </a:extLst>
          </p:cNvPr>
          <p:cNvSpPr txBox="1"/>
          <p:nvPr/>
        </p:nvSpPr>
        <p:spPr>
          <a:xfrm>
            <a:off x="103439" y="12358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АО «Заречье»;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94781-7F89-279C-B8DB-2FF04F544331}"/>
              </a:ext>
            </a:extLst>
          </p:cNvPr>
          <p:cNvSpPr txBox="1"/>
          <p:nvPr/>
        </p:nvSpPr>
        <p:spPr>
          <a:xfrm>
            <a:off x="4468561" y="123581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 «Газпром трансгаз Санкт-Петербург» Волховское ЛПУМГ.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6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A8613-1A9E-1561-A926-61F6CE666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500112-E980-96A7-27D0-B340E189D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6688"/>
              </p:ext>
            </p:extLst>
          </p:nvPr>
        </p:nvGraphicFramePr>
        <p:xfrm>
          <a:off x="461912" y="669303"/>
          <a:ext cx="8314443" cy="5943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7845">
                  <a:extLst>
                    <a:ext uri="{9D8B030D-6E8A-4147-A177-3AD203B41FA5}">
                      <a16:colId xmlns:a16="http://schemas.microsoft.com/office/drawing/2014/main" val="897878525"/>
                    </a:ext>
                  </a:extLst>
                </a:gridCol>
                <a:gridCol w="3528149">
                  <a:extLst>
                    <a:ext uri="{9D8B030D-6E8A-4147-A177-3AD203B41FA5}">
                      <a16:colId xmlns:a16="http://schemas.microsoft.com/office/drawing/2014/main" val="2619514286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val="1685317368"/>
                    </a:ext>
                  </a:extLst>
                </a:gridCol>
                <a:gridCol w="1129992">
                  <a:extLst>
                    <a:ext uri="{9D8B030D-6E8A-4147-A177-3AD203B41FA5}">
                      <a16:colId xmlns:a16="http://schemas.microsoft.com/office/drawing/2014/main" val="637853658"/>
                    </a:ext>
                  </a:extLst>
                </a:gridCol>
                <a:gridCol w="989815">
                  <a:extLst>
                    <a:ext uri="{9D8B030D-6E8A-4147-A177-3AD203B41FA5}">
                      <a16:colId xmlns:a16="http://schemas.microsoft.com/office/drawing/2014/main" val="3164188150"/>
                    </a:ext>
                  </a:extLst>
                </a:gridCol>
              </a:tblGrid>
              <a:tr h="487746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Arial Cyr" panose="020B0604020202020204" pitchFamily="34" charset="0"/>
                        </a:rPr>
                        <a:t>Наименование раздела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Arial Cyr" panose="020B0604020202020204" pitchFamily="34" charset="0"/>
                        </a:rPr>
                        <a:t>код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Arial Cyr" panose="020B0604020202020204" pitchFamily="34" charset="0"/>
                        </a:rPr>
                        <a:t>код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Arial Cyr" panose="020B0604020202020204" pitchFamily="34" charset="0"/>
                        </a:rPr>
                        <a:t>2025г.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Arial Cyr" panose="020B0604020202020204" pitchFamily="34" charset="0"/>
                        </a:rPr>
                        <a:t>2025г.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3137211"/>
                  </a:ext>
                </a:extLst>
              </a:tr>
              <a:tr h="186839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Arial Cyr" panose="020B0604020202020204" pitchFamily="34" charset="0"/>
                        </a:rPr>
                        <a:t>и подраздела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b="1" i="0" u="none" strike="noStrike">
                          <a:effectLst/>
                          <a:latin typeface="Arial Cyr" panose="020B0604020202020204" pitchFamily="34" charset="0"/>
                        </a:rPr>
                        <a:t>раздела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b="1" i="0" u="none" strike="noStrike">
                          <a:effectLst/>
                          <a:latin typeface="Arial Cyr" panose="020B0604020202020204" pitchFamily="34" charset="0"/>
                        </a:rPr>
                        <a:t>раздела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b="1" i="0" u="none" strike="noStrike">
                          <a:effectLst/>
                          <a:latin typeface="Arial Cyr" panose="020B0604020202020204" pitchFamily="34" charset="0"/>
                        </a:rPr>
                        <a:t>план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b="1" i="0" u="none" strike="noStrike">
                          <a:effectLst/>
                          <a:latin typeface="Arial Cyr" panose="020B0604020202020204" pitchFamily="34" charset="0"/>
                        </a:rPr>
                        <a:t>факт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3115843"/>
                  </a:ext>
                </a:extLst>
              </a:tr>
              <a:tr h="236966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1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(тыс.руб.)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(тыс.руб.)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5606890"/>
                  </a:ext>
                </a:extLst>
              </a:tr>
              <a:tr h="487746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11750,6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11359,0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4400394"/>
                  </a:ext>
                </a:extLst>
              </a:tr>
              <a:tr h="36745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198931"/>
                  </a:ext>
                </a:extLst>
              </a:tr>
              <a:tr h="36442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РФ, высших исполнительных органов государственной власти,субъектов РФ, местных администраций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10168,1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10046,7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6703586"/>
                  </a:ext>
                </a:extLst>
              </a:tr>
              <a:tr h="36442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деятельности финансовых,налоговых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273,3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273,3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6890174"/>
                  </a:ext>
                </a:extLst>
              </a:tr>
              <a:tr h="250513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1304,7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1036,4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8567362"/>
                  </a:ext>
                </a:extLst>
              </a:tr>
              <a:tr h="226865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214,8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214,8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9512294"/>
                  </a:ext>
                </a:extLst>
              </a:tr>
              <a:tr h="18683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214,8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8093809"/>
                  </a:ext>
                </a:extLst>
              </a:tr>
              <a:tr h="18683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110,5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5314060"/>
                  </a:ext>
                </a:extLst>
              </a:tr>
              <a:tr h="385418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Защита населения и территории от чрезвычайных ситуаций природного  и техногенного характера, пожарная безопасность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118,6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110,5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7306190"/>
                  </a:ext>
                </a:extLst>
              </a:tr>
              <a:tr h="385418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9057406"/>
                  </a:ext>
                </a:extLst>
              </a:tr>
              <a:tr h="18683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3504,1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3286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9808820"/>
                  </a:ext>
                </a:extLst>
              </a:tr>
              <a:tr h="198427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Дорожное хозяйство(дорожные фонды)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3308,4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3158,5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249327"/>
                  </a:ext>
                </a:extLst>
              </a:tr>
              <a:tr h="198427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127,5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995625"/>
                  </a:ext>
                </a:extLst>
              </a:tr>
              <a:tr h="198427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Жилищно- коммунальное хозяйство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15490,2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14506,6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758484"/>
                  </a:ext>
                </a:extLst>
              </a:tr>
              <a:tr h="198427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969,9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0181014"/>
                  </a:ext>
                </a:extLst>
              </a:tr>
              <a:tr h="198427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7042,8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6895,1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746086"/>
                  </a:ext>
                </a:extLst>
              </a:tr>
              <a:tr h="198427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7477,5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6705,5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679233"/>
                  </a:ext>
                </a:extLst>
              </a:tr>
              <a:tr h="1984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8589903"/>
                  </a:ext>
                </a:extLst>
              </a:tr>
              <a:tr h="1984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ru-RU" sz="1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ru-RU" sz="10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44585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3BD61B-C472-C590-D528-457FB0D3A687}"/>
              </a:ext>
            </a:extLst>
          </p:cNvPr>
          <p:cNvSpPr txBox="1"/>
          <p:nvPr/>
        </p:nvSpPr>
        <p:spPr>
          <a:xfrm>
            <a:off x="2988297" y="21681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РАСХОДЫ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3821646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D968E-80E0-3BAD-EF15-846589D0A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C10A8B0-DF69-A79E-67B4-C29D44944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101276"/>
              </p:ext>
            </p:extLst>
          </p:nvPr>
        </p:nvGraphicFramePr>
        <p:xfrm>
          <a:off x="292231" y="216816"/>
          <a:ext cx="8427562" cy="2573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4674">
                  <a:extLst>
                    <a:ext uri="{9D8B030D-6E8A-4147-A177-3AD203B41FA5}">
                      <a16:colId xmlns:a16="http://schemas.microsoft.com/office/drawing/2014/main" val="127099053"/>
                    </a:ext>
                  </a:extLst>
                </a:gridCol>
                <a:gridCol w="3272493">
                  <a:extLst>
                    <a:ext uri="{9D8B030D-6E8A-4147-A177-3AD203B41FA5}">
                      <a16:colId xmlns:a16="http://schemas.microsoft.com/office/drawing/2014/main" val="686912737"/>
                    </a:ext>
                  </a:extLst>
                </a:gridCol>
                <a:gridCol w="744717">
                  <a:extLst>
                    <a:ext uri="{9D8B030D-6E8A-4147-A177-3AD203B41FA5}">
                      <a16:colId xmlns:a16="http://schemas.microsoft.com/office/drawing/2014/main" val="3472765649"/>
                    </a:ext>
                  </a:extLst>
                </a:gridCol>
                <a:gridCol w="1084083">
                  <a:extLst>
                    <a:ext uri="{9D8B030D-6E8A-4147-A177-3AD203B41FA5}">
                      <a16:colId xmlns:a16="http://schemas.microsoft.com/office/drawing/2014/main" val="2921785132"/>
                    </a:ext>
                  </a:extLst>
                </a:gridCol>
                <a:gridCol w="631595">
                  <a:extLst>
                    <a:ext uri="{9D8B030D-6E8A-4147-A177-3AD203B41FA5}">
                      <a16:colId xmlns:a16="http://schemas.microsoft.com/office/drawing/2014/main" val="1434329279"/>
                    </a:ext>
                  </a:extLst>
                </a:gridCol>
              </a:tblGrid>
              <a:tr h="22356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Культура, кинематография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8624,2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8616,5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7059686"/>
                  </a:ext>
                </a:extLst>
              </a:tr>
              <a:tr h="21949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Культура,кинематография и средства массовой информации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8484,2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8484,2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6306241"/>
                  </a:ext>
                </a:extLst>
              </a:tr>
              <a:tr h="22356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культуры,кинематографии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132,3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3739831"/>
                  </a:ext>
                </a:extLst>
              </a:tr>
              <a:tr h="22356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336,9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336,7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2587621"/>
                  </a:ext>
                </a:extLst>
              </a:tr>
              <a:tr h="223569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336,9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336,7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6413772"/>
                  </a:ext>
                </a:extLst>
              </a:tr>
              <a:tr h="28140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2688,1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2688,1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6031076"/>
                  </a:ext>
                </a:extLst>
              </a:tr>
              <a:tr h="245096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Физическая культура 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2688,1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2688,1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8459805"/>
                  </a:ext>
                </a:extLst>
              </a:tr>
              <a:tr h="398411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 расходов по кодам бюджетной классификации 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42728,5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41118,2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6746452"/>
                  </a:ext>
                </a:extLst>
              </a:tr>
              <a:tr h="1924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6713291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1" i="0" u="none" strike="noStrike">
                          <a:effectLst/>
                          <a:latin typeface="Arial Cyr" panose="020B0604020202020204" pitchFamily="34" charset="0"/>
                        </a:rPr>
                        <a:t>ИТОГО 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0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000" b="1" i="0" u="none" strike="noStrike">
                          <a:effectLst/>
                          <a:latin typeface="Arial Cyr" panose="020B0604020202020204" pitchFamily="34" charset="0"/>
                        </a:rPr>
                        <a:t>42728,5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ru-RU" sz="1000" b="1" i="0" u="none" strike="noStrike" dirty="0">
                          <a:effectLst/>
                          <a:latin typeface="Arial Cyr" panose="020B0604020202020204" pitchFamily="34" charset="0"/>
                        </a:rPr>
                        <a:t>41118,2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9678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621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8EAFCD64-4F1C-DBFD-9B0D-15685058F8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412907"/>
              </p:ext>
            </p:extLst>
          </p:nvPr>
        </p:nvGraphicFramePr>
        <p:xfrm>
          <a:off x="141403" y="499621"/>
          <a:ext cx="8870622" cy="617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4181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A60166-55E3-5A2E-3F69-8BB5D4A78129}"/>
              </a:ext>
            </a:extLst>
          </p:cNvPr>
          <p:cNvSpPr txBox="1"/>
          <p:nvPr/>
        </p:nvSpPr>
        <p:spPr>
          <a:xfrm>
            <a:off x="367645" y="336711"/>
            <a:ext cx="8399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450215" algn="just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Программные расходы бюджета 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Бережковского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8AA84-1868-68AF-C5BA-296F7B83A4FB}"/>
              </a:ext>
            </a:extLst>
          </p:cNvPr>
          <p:cNvSpPr txBox="1"/>
          <p:nvPr/>
        </p:nvSpPr>
        <p:spPr>
          <a:xfrm>
            <a:off x="490679" y="875926"/>
            <a:ext cx="56491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"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устойчивого функционирования и развития коммунальной и инженерной инфраструктуры и повышение энергоэффективности муниципального образования Бережковское сельское поселение Волховского муниципального района .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41DA8-425B-C557-8F24-E0208B4462EF}"/>
              </a:ext>
            </a:extLst>
          </p:cNvPr>
          <p:cNvSpPr txBox="1"/>
          <p:nvPr/>
        </p:nvSpPr>
        <p:spPr>
          <a:xfrm>
            <a:off x="531365" y="2591911"/>
            <a:ext cx="55677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Основные цели и задачи программы являются: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объектов теплоснабжения, модернизация, развитие и обеспечение устойчивого функционирования;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энергосбережение и повышение энергетической эффективности;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создание экономических и организационных условий для эффективного использования энергоресурсов;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предупреждение ситуаций, связанных с нарушением функционирования объектов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жилищно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– коммунального хозяйства . </a:t>
            </a:r>
          </a:p>
          <a:p>
            <a:pPr marR="20955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20955"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932E9-D1F8-1940-520D-902DB2700AD3}"/>
              </a:ext>
            </a:extLst>
          </p:cNvPr>
          <p:cNvSpPr txBox="1"/>
          <p:nvPr/>
        </p:nvSpPr>
        <p:spPr>
          <a:xfrm>
            <a:off x="5452159" y="5075863"/>
            <a:ext cx="3314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предусмотрено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2025г.- 9768,0 тыс. руб.,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71A5D6-CAF9-96C3-6ADA-ADF41D99F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52" y="1234911"/>
            <a:ext cx="2669632" cy="32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1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3A9C34-4621-2F79-52F9-438F7E184E10}"/>
              </a:ext>
            </a:extLst>
          </p:cNvPr>
          <p:cNvSpPr txBox="1"/>
          <p:nvPr/>
        </p:nvSpPr>
        <p:spPr>
          <a:xfrm>
            <a:off x="216816" y="251150"/>
            <a:ext cx="5891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Муниципальная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программа"Развитие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газоснабжения и газификации муниципального образования Бережковское сельское поселение  Волховского муниципального района Ленинградской области  "</a:t>
            </a:r>
          </a:p>
        </p:txBody>
      </p:sp>
      <p:pic>
        <p:nvPicPr>
          <p:cNvPr id="4" name="Picture 3" descr="IMG-20180813-WA0004 (1)">
            <a:extLst>
              <a:ext uri="{FF2B5EF4-FFF2-40B4-BE49-F238E27FC236}">
                <a16:creationId xmlns:a16="http://schemas.microsoft.com/office/drawing/2014/main" id="{B28C98F2-1039-370B-76A6-051DDC66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69" y="251150"/>
            <a:ext cx="2762544" cy="488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B1BA5-0DE9-AC4F-B5E4-CAA58056955F}"/>
              </a:ext>
            </a:extLst>
          </p:cNvPr>
          <p:cNvSpPr txBox="1"/>
          <p:nvPr/>
        </p:nvSpPr>
        <p:spPr>
          <a:xfrm>
            <a:off x="476054" y="193564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целью программы является: Обеспечение  жителей  МО Бережковское сельское поселение Волховского района   природным газом.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60B0F-4AC0-44C8-DDC6-0B8F0DB3A0D4}"/>
              </a:ext>
            </a:extLst>
          </p:cNvPr>
          <p:cNvSpPr txBox="1"/>
          <p:nvPr/>
        </p:nvSpPr>
        <p:spPr>
          <a:xfrm>
            <a:off x="5585382" y="5412945"/>
            <a:ext cx="2898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2025г.- 16,3 тыс. руб., </a:t>
            </a:r>
          </a:p>
        </p:txBody>
      </p:sp>
    </p:spTree>
    <p:extLst>
      <p:ext uri="{BB962C8B-B14F-4D97-AF65-F5344CB8AC3E}">
        <p14:creationId xmlns:p14="http://schemas.microsoft.com/office/powerpoint/2010/main" val="3219699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431D-D43D-CCFE-EB52-578B13E4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Муниципальная программа муниципального образования Бережковское сельское поселение Волховского муниципального района "Обеспечение качественным жильем граждан нуждающихся в улучшении жилищных условий  на территории муниципального образования Бережковское сельское поселение Волховского муниципального района"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8C7EB8-C53F-15D9-5337-56DF7660A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057400"/>
            <a:ext cx="7404653" cy="1515359"/>
          </a:xfrm>
        </p:spPr>
        <p:txBody>
          <a:bodyPr/>
          <a:lstStyle/>
          <a:p>
            <a:pPr indent="450215" algn="l">
              <a:buNone/>
            </a:pPr>
            <a:r>
              <a:rPr lang="ru-RU" sz="2000" dirty="0">
                <a:solidFill>
                  <a:srgbClr val="0000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целью программы является: Улучшение жилищных условий граждан, жителей  </a:t>
            </a:r>
            <a:r>
              <a:rPr lang="ru-RU" sz="2000" dirty="0" err="1">
                <a:solidFill>
                  <a:srgbClr val="0000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Бережковского</a:t>
            </a:r>
            <a:r>
              <a:rPr lang="ru-RU" sz="1800" dirty="0">
                <a:solidFill>
                  <a:srgbClr val="0000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сельское поселение, нуждающихся в улучшении жилищных условий</a:t>
            </a:r>
            <a:r>
              <a:rPr lang="ru-RU" sz="1800" dirty="0">
                <a:solidFill>
                  <a:srgbClr val="0000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</a:t>
            </a:r>
            <a:r>
              <a:rPr lang="ru-RU" dirty="0">
                <a:solidFill>
                  <a:srgbClr val="0000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0000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оздание благоприятных условий для проживания граждан</a:t>
            </a:r>
          </a:p>
          <a:p>
            <a:pPr indent="450215" algn="l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C3F48-A609-2F69-3B36-E7E413C69037}"/>
              </a:ext>
            </a:extLst>
          </p:cNvPr>
          <p:cNvSpPr txBox="1"/>
          <p:nvPr/>
        </p:nvSpPr>
        <p:spPr>
          <a:xfrm>
            <a:off x="4829469" y="5271786"/>
            <a:ext cx="37772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2025г.- 407,5 тыс. руб.,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63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E5C053-2B26-6E0B-01C5-1F381F5CB857}"/>
              </a:ext>
            </a:extLst>
          </p:cNvPr>
          <p:cNvSpPr txBox="1"/>
          <p:nvPr/>
        </p:nvSpPr>
        <p:spPr>
          <a:xfrm>
            <a:off x="282805" y="326149"/>
            <a:ext cx="5164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Развитие автомобильных дорог в муниципальном образовании Бережковское сельское поселение Волховского муниципального района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2AB6B-9F3A-ADB2-8EF4-ED4BE404CF51}"/>
              </a:ext>
            </a:extLst>
          </p:cNvPr>
          <p:cNvSpPr txBox="1"/>
          <p:nvPr/>
        </p:nvSpPr>
        <p:spPr>
          <a:xfrm>
            <a:off x="359986" y="2034037"/>
            <a:ext cx="5164121" cy="1326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30810" indent="-8890" algn="just">
              <a:lnSpc>
                <a:spcPts val="1610"/>
              </a:lnSpc>
            </a:pPr>
            <a:r>
              <a:rPr lang="ru-RU" sz="1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цель</a:t>
            </a:r>
            <a:r>
              <a:rPr lang="ru-RU" sz="20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бесперебойного движения автотранспорта по автодорогам, обеспечение безопасности дорожного движения, обеспечение требуемого уровня качества </a:t>
            </a:r>
            <a:r>
              <a:rPr lang="ru-RU" sz="1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содержания автодорог и проездов к дворовым территориям многоквартирных домов.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1FB4F-F769-F71D-49D6-B26E39C28555}"/>
              </a:ext>
            </a:extLst>
          </p:cNvPr>
          <p:cNvSpPr txBox="1"/>
          <p:nvPr/>
        </p:nvSpPr>
        <p:spPr>
          <a:xfrm>
            <a:off x="4829469" y="5271786"/>
            <a:ext cx="3777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2025г.- 3158,5 тыс. руб.,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8DA32D-E0D2-8FC7-E0AC-20092FCC9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632" y="326149"/>
            <a:ext cx="3073228" cy="48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17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0590E-C10E-9A48-E8BE-F4AC2285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886120"/>
            <a:ext cx="2966026" cy="1948520"/>
          </a:xfrm>
          <a:ln>
            <a:solidFill>
              <a:srgbClr val="30842C"/>
            </a:solidFill>
          </a:ln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Разработчиком презентации </a:t>
            </a:r>
            <a:b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«Бюджет для граждан по годовому отчету об исполнении бюджета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Бережковского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сельского поселения Волховского  муниципального района за 2025 год» является Администрация  МО Бережковское сельское поселение Волховского муниципального района</a:t>
            </a:r>
            <a:b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07082F-138C-D976-FBE3-A36705A046D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FA6E7A-FFA0-24F3-688E-1E3AF3C27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Отчет для граждан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документ, содержащий основные сведения отчета об исполнении бюджета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Бережковского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сельского поселения Волховского муниципального района за 2025 год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виде открытой и понятной гражданам информации</a:t>
            </a:r>
            <a:endParaRPr lang="ru-RU" dirty="0"/>
          </a:p>
        </p:txBody>
      </p:sp>
      <p:pic>
        <p:nvPicPr>
          <p:cNvPr id="5" name="Рисунок 4" descr="https://kurumkanskij-r81.gosweb.gosuslugi.ru/netcat_files/159/1522/byudzhet.jpg">
            <a:extLst>
              <a:ext uri="{FF2B5EF4-FFF2-40B4-BE49-F238E27FC236}">
                <a16:creationId xmlns:a16="http://schemas.microsoft.com/office/drawing/2014/main" id="{7AD241DF-7272-0F90-EFB7-CCF07E05E9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07" y="82704"/>
            <a:ext cx="5039029" cy="563229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670798DE-D1DC-76BA-6827-0B6E6759D39E}"/>
                  </a:ext>
                </a:extLst>
              </p14:cNvPr>
              <p14:cNvContentPartPr/>
              <p14:nvPr/>
            </p14:nvContentPartPr>
            <p14:xfrm>
              <a:off x="319866" y="3365224"/>
              <a:ext cx="360" cy="36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670798DE-D1DC-76BA-6827-0B6E6759D3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226" y="334722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9870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9541BA-2378-A57B-F8D1-F7A396AE6356}"/>
              </a:ext>
            </a:extLst>
          </p:cNvPr>
          <p:cNvSpPr txBox="1"/>
          <p:nvPr/>
        </p:nvSpPr>
        <p:spPr>
          <a:xfrm>
            <a:off x="306370" y="257674"/>
            <a:ext cx="8206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"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Развитие культуры в муниципальном образовании Бережковское сельское поселение Волховского муниципального района "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6763E1-F21D-D55F-5975-6D649E7D3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5476" y="1133894"/>
            <a:ext cx="5658089" cy="3770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6810F9-41A3-6CBC-1F6C-0820401C019B}"/>
              </a:ext>
            </a:extLst>
          </p:cNvPr>
          <p:cNvSpPr txBox="1"/>
          <p:nvPr/>
        </p:nvSpPr>
        <p:spPr>
          <a:xfrm>
            <a:off x="532615" y="52886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2025г.- 8484,2 тыс. руб., </a:t>
            </a:r>
          </a:p>
        </p:txBody>
      </p:sp>
    </p:spTree>
    <p:extLst>
      <p:ext uri="{BB962C8B-B14F-4D97-AF65-F5344CB8AC3E}">
        <p14:creationId xmlns:p14="http://schemas.microsoft.com/office/powerpoint/2010/main" val="889819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8619E1-E169-7B5E-5011-60BBBB12C183}"/>
              </a:ext>
            </a:extLst>
          </p:cNvPr>
          <p:cNvSpPr txBox="1"/>
          <p:nvPr/>
        </p:nvSpPr>
        <p:spPr>
          <a:xfrm>
            <a:off x="280447" y="279430"/>
            <a:ext cx="8583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Муниципальная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программа"Развитие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физической культуры и массового спорта в муниципальном образовании Бережковское сельское поселение Волховского муниципального района"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2A745E-2DF4-B053-A719-2E228B83C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480" y="1027521"/>
            <a:ext cx="5308349" cy="3981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6C40D9-F363-42DA-FAD6-9067C8258DE5}"/>
              </a:ext>
            </a:extLst>
          </p:cNvPr>
          <p:cNvSpPr txBox="1"/>
          <p:nvPr/>
        </p:nvSpPr>
        <p:spPr>
          <a:xfrm>
            <a:off x="381786" y="1202760"/>
            <a:ext cx="324753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цели программы: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Эффективное использование возможностей физической культуры и спорта во всестороннем физическом и духовном развитии личности, укреплении здоровья и профилактики заболеваний, формирование потребности в регулярных занятиях физической культурой и спортом, создание для этого необходимых условий.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1DC37-DEE8-650B-0F72-92E57F35E468}"/>
              </a:ext>
            </a:extLst>
          </p:cNvPr>
          <p:cNvSpPr txBox="1"/>
          <p:nvPr/>
        </p:nvSpPr>
        <p:spPr>
          <a:xfrm>
            <a:off x="4482445" y="52952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2025г.- 2688,1 тыс. руб., </a:t>
            </a:r>
          </a:p>
        </p:txBody>
      </p:sp>
    </p:spTree>
    <p:extLst>
      <p:ext uri="{BB962C8B-B14F-4D97-AF65-F5344CB8AC3E}">
        <p14:creationId xmlns:p14="http://schemas.microsoft.com/office/powerpoint/2010/main" val="184867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50F7AA-520F-0208-8110-4BADC656B228}"/>
              </a:ext>
            </a:extLst>
          </p:cNvPr>
          <p:cNvSpPr txBox="1"/>
          <p:nvPr/>
        </p:nvSpPr>
        <p:spPr>
          <a:xfrm>
            <a:off x="230956" y="279430"/>
            <a:ext cx="8658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Муниципальная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программа"Охрана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окружающей среды и развитие территории в муниципальном образовании Бережковское сельское поселение Волховского муниципального района 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DC4A6-6BDA-F1C1-C940-8F9F6CD0EBCE}"/>
              </a:ext>
            </a:extLst>
          </p:cNvPr>
          <p:cNvSpPr txBox="1"/>
          <p:nvPr/>
        </p:nvSpPr>
        <p:spPr>
          <a:xfrm>
            <a:off x="683994" y="2191732"/>
            <a:ext cx="320927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цель: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системы комплексного благоустройства муниципального образования Бережковское сельское поселение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A629-2178-938F-7BFC-FD2447D83343}"/>
              </a:ext>
            </a:extLst>
          </p:cNvPr>
          <p:cNvSpPr txBox="1"/>
          <p:nvPr/>
        </p:nvSpPr>
        <p:spPr>
          <a:xfrm>
            <a:off x="890834" y="47733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2025г.- 1240,3 тыс. руб.,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1A5105-EB18-B28F-7EBA-FE5D3AE34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94" y="1319753"/>
            <a:ext cx="3209275" cy="14988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99896D-49E8-77FF-E074-D4930B51C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94" y="2635128"/>
            <a:ext cx="3209275" cy="24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81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8DB44-53C8-BDB4-63EA-BABA5EEE0483}"/>
              </a:ext>
            </a:extLst>
          </p:cNvPr>
          <p:cNvSpPr txBox="1"/>
          <p:nvPr/>
        </p:nvSpPr>
        <p:spPr>
          <a:xfrm>
            <a:off x="410065" y="241723"/>
            <a:ext cx="84888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"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Повышение эффективности государственного управления в муниципальном образовании Бережковское сельское поселение Волховского муниципального района "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6AE28-A24D-F331-08AA-4E1C05D9D3E2}"/>
              </a:ext>
            </a:extLst>
          </p:cNvPr>
          <p:cNvSpPr txBox="1"/>
          <p:nvPr/>
        </p:nvSpPr>
        <p:spPr>
          <a:xfrm>
            <a:off x="410065" y="1653088"/>
            <a:ext cx="3700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устойчивого развития местного самоуправления в МО Бережковское сельское поселение;</a:t>
            </a:r>
          </a:p>
        </p:txBody>
      </p:sp>
      <p:pic>
        <p:nvPicPr>
          <p:cNvPr id="2050" name="Picture 2" descr="Способы повышения эффективности бюджетных расходов – совершенствование управления, приоритезация и формирование обзоров">
            <a:extLst>
              <a:ext uri="{FF2B5EF4-FFF2-40B4-BE49-F238E27FC236}">
                <a16:creationId xmlns:a16="http://schemas.microsoft.com/office/drawing/2014/main" id="{32233E94-8D84-BD75-B74F-2EEC15BB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3589"/>
            <a:ext cx="4011105" cy="401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F21EF-0B14-8B52-EE0E-BCDDEF07C4E2}"/>
              </a:ext>
            </a:extLst>
          </p:cNvPr>
          <p:cNvSpPr txBox="1"/>
          <p:nvPr/>
        </p:nvSpPr>
        <p:spPr>
          <a:xfrm>
            <a:off x="3360656" y="521489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2025г.- 237,9 тыс. руб.,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86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291D7E-E05A-71A9-0D66-DE79984F7207}"/>
              </a:ext>
            </a:extLst>
          </p:cNvPr>
          <p:cNvSpPr txBox="1"/>
          <p:nvPr/>
        </p:nvSpPr>
        <p:spPr>
          <a:xfrm>
            <a:off x="476053" y="276528"/>
            <a:ext cx="8517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Муниципальная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программа"Безопасность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муниципального образования Бережковское сельское поселение Волховского муниципального района 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D5474-F7EC-AA6B-658A-2732A67A2208}"/>
              </a:ext>
            </a:extLst>
          </p:cNvPr>
          <p:cNvSpPr txBox="1"/>
          <p:nvPr/>
        </p:nvSpPr>
        <p:spPr>
          <a:xfrm>
            <a:off x="334653" y="991370"/>
            <a:ext cx="440703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Цели программы: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необходимых условий для создания материально-технической базы по обеспечению противопожарной безопасности, что позволит более успешно решать задачи, связанные с предупреждением и тушением пожаров, защиты жизни, здоровья, имущества граждан и юридических лиц, государственного и муниципального имущества, обеспечение постоянной готовности сил и средств гражданской обороны.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DE50C3-D6C5-A494-0217-56E8FD852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681" y="922858"/>
            <a:ext cx="3267113" cy="4356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BE6935-1FC2-4E2B-0FEE-6F13C2EEC4E9}"/>
              </a:ext>
            </a:extLst>
          </p:cNvPr>
          <p:cNvSpPr txBox="1"/>
          <p:nvPr/>
        </p:nvSpPr>
        <p:spPr>
          <a:xfrm>
            <a:off x="330301" y="4626528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эффективной системы профилактики правонарушений, укрепление правопорядка и повышение уровня общественной безопасности, снижение уровня наркомании среди населения МО Бережковское сельское поселение.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E9BA-CB28-623C-47FF-CC5642231EF5}"/>
              </a:ext>
            </a:extLst>
          </p:cNvPr>
          <p:cNvSpPr txBox="1"/>
          <p:nvPr/>
        </p:nvSpPr>
        <p:spPr>
          <a:xfrm>
            <a:off x="5330858" y="5381143"/>
            <a:ext cx="3388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предусмотрено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 – 110,5 тыс. руб., </a:t>
            </a:r>
          </a:p>
        </p:txBody>
      </p:sp>
    </p:spTree>
    <p:extLst>
      <p:ext uri="{BB962C8B-B14F-4D97-AF65-F5344CB8AC3E}">
        <p14:creationId xmlns:p14="http://schemas.microsoft.com/office/powerpoint/2010/main" val="1830241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86DF0-E578-6F66-30CB-AAFF86F93140}"/>
              </a:ext>
            </a:extLst>
          </p:cNvPr>
          <p:cNvSpPr txBox="1"/>
          <p:nvPr/>
        </p:nvSpPr>
        <p:spPr>
          <a:xfrm>
            <a:off x="268663" y="238821"/>
            <a:ext cx="8677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Муниципальная программа Предотвращение распространения борщевика Сосновского в МО Бережковское сельское поселение "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B96FFB-A7AB-6B4E-9743-6BBC2B83E589}"/>
              </a:ext>
            </a:extLst>
          </p:cNvPr>
          <p:cNvSpPr txBox="1"/>
          <p:nvPr/>
        </p:nvSpPr>
        <p:spPr>
          <a:xfrm>
            <a:off x="268663" y="1476479"/>
            <a:ext cx="338893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 marR="66675" indent="952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Целью программы является: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и восстановление земельных ресурсов, сокращение очагов распространения борщевика Сосновского на территории сельского поселения и улучшение качественного состояния земель путем его локализации и ликвидации.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666A5-1097-8BAF-199D-B282DFFDAA29}"/>
              </a:ext>
            </a:extLst>
          </p:cNvPr>
          <p:cNvSpPr txBox="1"/>
          <p:nvPr/>
        </p:nvSpPr>
        <p:spPr>
          <a:xfrm>
            <a:off x="4527222" y="5118748"/>
            <a:ext cx="3388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предусмотрено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 – 1126,8 тыс. руб.,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EC397B-B05E-1559-D2F4-0105CC41C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92" y="855096"/>
            <a:ext cx="3554272" cy="42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41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63395B-5A87-7F6C-DC47-F8E2F5BAB7A3}"/>
              </a:ext>
            </a:extLst>
          </p:cNvPr>
          <p:cNvSpPr txBox="1"/>
          <p:nvPr/>
        </p:nvSpPr>
        <p:spPr>
          <a:xfrm>
            <a:off x="160256" y="175735"/>
            <a:ext cx="89837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Муниципальная программа "Социально-экономическое развитие муниципального образования Бережковское сельское поселение Волховского муниципального района Ленинградской области 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62CD3-68EB-E310-3295-500A715B031E}"/>
              </a:ext>
            </a:extLst>
          </p:cNvPr>
          <p:cNvSpPr txBox="1"/>
          <p:nvPr/>
        </p:nvSpPr>
        <p:spPr>
          <a:xfrm>
            <a:off x="160256" y="1033574"/>
            <a:ext cx="31956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Комплексное развитие и благоустройство территорий, на которых осуществляются иные формы местного самоуправления, создание благоприятных, комфортных и безопасных условий для проживания населения.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FE7F5-074A-EF90-B55A-4CFEBD463CC6}"/>
              </a:ext>
            </a:extLst>
          </p:cNvPr>
          <p:cNvSpPr txBox="1"/>
          <p:nvPr/>
        </p:nvSpPr>
        <p:spPr>
          <a:xfrm>
            <a:off x="4572000" y="5204678"/>
            <a:ext cx="3388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предусмотрено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 – 1179,2 тыс. руб.,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BC1BD3-B203-B6C0-C703-DC4B13FBF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99" y="1099065"/>
            <a:ext cx="2922856" cy="38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96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AD454A-F533-2DCB-0E58-0770AFCADC27}"/>
              </a:ext>
            </a:extLst>
          </p:cNvPr>
          <p:cNvSpPr txBox="1"/>
          <p:nvPr/>
        </p:nvSpPr>
        <p:spPr>
          <a:xfrm>
            <a:off x="136688" y="141650"/>
            <a:ext cx="8818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программа" Формирование комфортной городской среды на территории МО Бережковское сельское поселение  "</a:t>
            </a:r>
            <a:endParaRPr lang="ru-R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AAA421-F048-4FE9-B153-18EFE179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73" y="834917"/>
            <a:ext cx="7594406" cy="4240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D9B16-11C3-0C35-3541-736732368DFC}"/>
              </a:ext>
            </a:extLst>
          </p:cNvPr>
          <p:cNvSpPr txBox="1"/>
          <p:nvPr/>
        </p:nvSpPr>
        <p:spPr>
          <a:xfrm>
            <a:off x="5495825" y="5123780"/>
            <a:ext cx="3388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95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предусмотрено </a:t>
            </a:r>
          </a:p>
          <a:p>
            <a:pPr marR="2095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2025г. – 270,0 тыс. руб., </a:t>
            </a:r>
          </a:p>
        </p:txBody>
      </p:sp>
    </p:spTree>
    <p:extLst>
      <p:ext uri="{BB962C8B-B14F-4D97-AF65-F5344CB8AC3E}">
        <p14:creationId xmlns:p14="http://schemas.microsoft.com/office/powerpoint/2010/main" val="1368213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EB93F-A396-9A3C-3743-C87E14A81050}"/>
              </a:ext>
            </a:extLst>
          </p:cNvPr>
          <p:cNvSpPr txBox="1"/>
          <p:nvPr/>
        </p:nvSpPr>
        <p:spPr>
          <a:xfrm>
            <a:off x="433634" y="183808"/>
            <a:ext cx="8521830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Непрограммные расходы бюджета МО Бережковское СП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BBBF112-6526-649D-7287-22E77AF92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457146"/>
              </p:ext>
            </p:extLst>
          </p:nvPr>
        </p:nvGraphicFramePr>
        <p:xfrm>
          <a:off x="1057004" y="636301"/>
          <a:ext cx="6710683" cy="5293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2220">
                  <a:extLst>
                    <a:ext uri="{9D8B030D-6E8A-4147-A177-3AD203B41FA5}">
                      <a16:colId xmlns:a16="http://schemas.microsoft.com/office/drawing/2014/main" val="462091258"/>
                    </a:ext>
                  </a:extLst>
                </a:gridCol>
                <a:gridCol w="463177">
                  <a:extLst>
                    <a:ext uri="{9D8B030D-6E8A-4147-A177-3AD203B41FA5}">
                      <a16:colId xmlns:a16="http://schemas.microsoft.com/office/drawing/2014/main" val="925024342"/>
                    </a:ext>
                  </a:extLst>
                </a:gridCol>
                <a:gridCol w="659676">
                  <a:extLst>
                    <a:ext uri="{9D8B030D-6E8A-4147-A177-3AD203B41FA5}">
                      <a16:colId xmlns:a16="http://schemas.microsoft.com/office/drawing/2014/main" val="3367211955"/>
                    </a:ext>
                  </a:extLst>
                </a:gridCol>
                <a:gridCol w="1285610">
                  <a:extLst>
                    <a:ext uri="{9D8B030D-6E8A-4147-A177-3AD203B41FA5}">
                      <a16:colId xmlns:a16="http://schemas.microsoft.com/office/drawing/2014/main" val="1949571802"/>
                    </a:ext>
                  </a:extLst>
                </a:gridCol>
              </a:tblGrid>
              <a:tr h="236291">
                <a:tc>
                  <a:txBody>
                    <a:bodyPr/>
                    <a:lstStyle/>
                    <a:p>
                      <a:pPr algn="l" fontAlgn="t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3151707071"/>
                  </a:ext>
                </a:extLst>
              </a:tr>
              <a:tr h="454492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3387967495"/>
                  </a:ext>
                </a:extLst>
              </a:tr>
              <a:tr h="248728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2005954194"/>
                  </a:ext>
                </a:extLst>
              </a:tr>
              <a:tr h="621822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4270107453"/>
                  </a:ext>
                </a:extLst>
              </a:tr>
              <a:tr h="37309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2788461580"/>
                  </a:ext>
                </a:extLst>
              </a:tr>
              <a:tr h="37309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1924620853"/>
                  </a:ext>
                </a:extLst>
              </a:tr>
              <a:tr h="236291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1055970400"/>
                  </a:ext>
                </a:extLst>
              </a:tr>
              <a:tr h="248728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2750289958"/>
                  </a:ext>
                </a:extLst>
              </a:tr>
              <a:tr h="37309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908074302"/>
                  </a:ext>
                </a:extLst>
              </a:tr>
              <a:tr h="37309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2845495650"/>
                  </a:ext>
                </a:extLst>
              </a:tr>
              <a:tr h="369125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618881344"/>
                  </a:ext>
                </a:extLst>
              </a:tr>
              <a:tr h="37309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167619841"/>
                  </a:ext>
                </a:extLst>
              </a:tr>
              <a:tr h="195199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1272714270"/>
                  </a:ext>
                </a:extLst>
              </a:tr>
              <a:tr h="195199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310569548"/>
                  </a:ext>
                </a:extLst>
              </a:tr>
              <a:tr h="373093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3202541866"/>
                  </a:ext>
                </a:extLst>
              </a:tr>
              <a:tr h="248728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74" marR="5074" marT="5074" marB="0" anchor="b"/>
                </a:tc>
                <a:extLst>
                  <a:ext uri="{0D108BD9-81ED-4DB2-BD59-A6C34878D82A}">
                    <a16:rowId xmlns:a16="http://schemas.microsoft.com/office/drawing/2014/main" val="39554869"/>
                  </a:ext>
                </a:extLst>
              </a:tr>
            </a:tbl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4AB926D2-CA40-CF1B-99ED-92AE31A3A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117239"/>
              </p:ext>
            </p:extLst>
          </p:nvPr>
        </p:nvGraphicFramePr>
        <p:xfrm>
          <a:off x="1170670" y="928538"/>
          <a:ext cx="6483350" cy="416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495985" imgH="3533661" progId="Excel.Sheet.8">
                  <p:embed/>
                </p:oleObj>
              </mc:Choice>
              <mc:Fallback>
                <p:oleObj name="Worksheet" r:id="rId4" imgW="5495985" imgH="353366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0670" y="928538"/>
                        <a:ext cx="6483350" cy="416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322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F374FC-E8A4-A734-B38D-D0F9F05C6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176353"/>
              </p:ext>
            </p:extLst>
          </p:nvPr>
        </p:nvGraphicFramePr>
        <p:xfrm>
          <a:off x="4571999" y="5175314"/>
          <a:ext cx="2395955" cy="1359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9891">
                  <a:extLst>
                    <a:ext uri="{9D8B030D-6E8A-4147-A177-3AD203B41FA5}">
                      <a16:colId xmlns:a16="http://schemas.microsoft.com/office/drawing/2014/main" val="582467117"/>
                    </a:ext>
                  </a:extLst>
                </a:gridCol>
                <a:gridCol w="1286064">
                  <a:extLst>
                    <a:ext uri="{9D8B030D-6E8A-4147-A177-3AD203B41FA5}">
                      <a16:colId xmlns:a16="http://schemas.microsoft.com/office/drawing/2014/main" val="1036793198"/>
                    </a:ext>
                  </a:extLst>
                </a:gridCol>
              </a:tblGrid>
              <a:tr h="339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1531091"/>
                  </a:ext>
                </a:extLst>
              </a:tr>
              <a:tr h="339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43062,3</a:t>
                      </a: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val="2775462521"/>
                  </a:ext>
                </a:extLst>
              </a:tr>
              <a:tr h="339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41118,2</a:t>
                      </a: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val="2664503009"/>
                  </a:ext>
                </a:extLst>
              </a:tr>
              <a:tr h="339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1944,10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5528674"/>
                  </a:ext>
                </a:extLst>
              </a:tr>
            </a:tbl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E49A716-B387-958D-EB54-8B6878C67C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725224"/>
              </p:ext>
            </p:extLst>
          </p:nvPr>
        </p:nvGraphicFramePr>
        <p:xfrm>
          <a:off x="1197976" y="1114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57FF28-89A4-2400-AC66-152749B8E57E}"/>
              </a:ext>
            </a:extLst>
          </p:cNvPr>
          <p:cNvSpPr txBox="1"/>
          <p:nvPr/>
        </p:nvSpPr>
        <p:spPr>
          <a:xfrm>
            <a:off x="2630078" y="565608"/>
            <a:ext cx="433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Баланс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459232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5C17DE-437F-3CCF-9D4D-C69FBCD3AC04}"/>
              </a:ext>
            </a:extLst>
          </p:cNvPr>
          <p:cNvSpPr txBox="1"/>
          <p:nvPr/>
        </p:nvSpPr>
        <p:spPr>
          <a:xfrm>
            <a:off x="202676" y="216816"/>
            <a:ext cx="8738647" cy="738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ГЛОССАРИЙ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Что такое бюджет?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Бюджет -</a:t>
            </a:r>
            <a:r>
              <a:rPr lang="ru-RU" sz="2000" b="1" i="1" dirty="0">
                <a:solidFill>
                  <a:srgbClr val="002060"/>
                </a:solidFill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sz="2000" b="1" i="1" dirty="0">
                <a:solidFill>
                  <a:srgbClr val="002060"/>
                </a:solidFill>
              </a:rPr>
              <a:t>– поступающие в бюджет денежные средства.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Расходы бюджета </a:t>
            </a:r>
            <a:r>
              <a:rPr lang="ru-RU" sz="2000" b="1" i="1" dirty="0">
                <a:solidFill>
                  <a:srgbClr val="002060"/>
                </a:solidFill>
              </a:rPr>
              <a:t>– выплачиваемые из бюджета денежные средства.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Профицит бюджета </a:t>
            </a:r>
            <a:r>
              <a:rPr lang="ru-RU" sz="2000" b="1" i="1" dirty="0">
                <a:solidFill>
                  <a:srgbClr val="002060"/>
                </a:solidFill>
              </a:rPr>
              <a:t>– превышение доходов бюджета над его расходами.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Дефицит бюджета </a:t>
            </a:r>
            <a:r>
              <a:rPr lang="ru-RU" sz="2000" b="1" i="1" dirty="0">
                <a:solidFill>
                  <a:srgbClr val="002060"/>
                </a:solidFill>
              </a:rPr>
              <a:t>– превышение расходов бюджета над его доходами.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Бюджетные ассигнования </a:t>
            </a:r>
            <a:r>
              <a:rPr lang="ru-RU" sz="2000" b="1" i="1" dirty="0">
                <a:solidFill>
                  <a:srgbClr val="002060"/>
                </a:solidFill>
              </a:rPr>
              <a:t>– предельные объёмы денежных средств, предусмотренных в соответствующем финансовом году для исполнения бюджетных обязательств.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Межбюджетные трансферты </a:t>
            </a:r>
            <a:r>
              <a:rPr lang="ru-RU" sz="2000" b="1" i="1" dirty="0">
                <a:solidFill>
                  <a:srgbClr val="002060"/>
                </a:solidFill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34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115" y="174247"/>
            <a:ext cx="8851769" cy="6509505"/>
          </a:xfrm>
          <a:scene3d>
            <a:camera prst="orthographicFront"/>
            <a:lightRig rig="fla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03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425D59-FB90-DCDB-F764-8117391CF8B1}"/>
              </a:ext>
            </a:extLst>
          </p:cNvPr>
          <p:cNvSpPr txBox="1"/>
          <p:nvPr/>
        </p:nvSpPr>
        <p:spPr>
          <a:xfrm>
            <a:off x="518474" y="292231"/>
            <a:ext cx="78996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Этапы бюджетного процесса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• Разработка проекта бюджета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• Рассмотрение проекта бюджета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• Утверждение проекта бюджета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• Исполнение бюджета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• Рассмотрение и утверждение отчета об исполнении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бюджет</a:t>
            </a:r>
          </a:p>
        </p:txBody>
      </p:sp>
    </p:spTree>
    <p:extLst>
      <p:ext uri="{BB962C8B-B14F-4D97-AF65-F5344CB8AC3E}">
        <p14:creationId xmlns:p14="http://schemas.microsoft.com/office/powerpoint/2010/main" val="1261344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7496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Общие сведения</a:t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 descr="карта поселе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68" y="1135531"/>
            <a:ext cx="4697166" cy="551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857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B1B8CD5-FF0A-E7EC-2B48-A908B7BE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7275" cy="13557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Численность населения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23F9E3F-6493-F58D-BA9A-AD834AE37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48973"/>
              </p:ext>
            </p:extLst>
          </p:nvPr>
        </p:nvGraphicFramePr>
        <p:xfrm>
          <a:off x="1097644" y="1966099"/>
          <a:ext cx="6923312" cy="4221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517">
                  <a:extLst>
                    <a:ext uri="{9D8B030D-6E8A-4147-A177-3AD203B41FA5}">
                      <a16:colId xmlns:a16="http://schemas.microsoft.com/office/drawing/2014/main" val="1438409635"/>
                    </a:ext>
                  </a:extLst>
                </a:gridCol>
                <a:gridCol w="3130944">
                  <a:extLst>
                    <a:ext uri="{9D8B030D-6E8A-4147-A177-3AD203B41FA5}">
                      <a16:colId xmlns:a16="http://schemas.microsoft.com/office/drawing/2014/main" val="1795706403"/>
                    </a:ext>
                  </a:extLst>
                </a:gridCol>
                <a:gridCol w="1204431">
                  <a:extLst>
                    <a:ext uri="{9D8B030D-6E8A-4147-A177-3AD203B41FA5}">
                      <a16:colId xmlns:a16="http://schemas.microsoft.com/office/drawing/2014/main" val="1103890782"/>
                    </a:ext>
                  </a:extLst>
                </a:gridCol>
                <a:gridCol w="912710">
                  <a:extLst>
                    <a:ext uri="{9D8B030D-6E8A-4147-A177-3AD203B41FA5}">
                      <a16:colId xmlns:a16="http://schemas.microsoft.com/office/drawing/2014/main" val="3032402018"/>
                    </a:ext>
                  </a:extLst>
                </a:gridCol>
                <a:gridCol w="912710">
                  <a:extLst>
                    <a:ext uri="{9D8B030D-6E8A-4147-A177-3AD203B41FA5}">
                      <a16:colId xmlns:a16="http://schemas.microsoft.com/office/drawing/2014/main" val="3540311822"/>
                    </a:ext>
                  </a:extLst>
                </a:gridCol>
              </a:tblGrid>
              <a:tr h="19231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№ п/п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Наименование, раздела, показателя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Единица измерения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335881163"/>
                  </a:ext>
                </a:extLst>
              </a:tr>
              <a:tr h="192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 dirty="0">
                          <a:effectLst/>
                        </a:rPr>
                        <a:t>2024г.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 dirty="0">
                          <a:effectLst/>
                        </a:rPr>
                        <a:t>2025г.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826116660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Демографические показатели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520074198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Численность населения (на 1 января года)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1 144,0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1 120,0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2126584959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в том числе: городское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805751189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                      сельское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1 144,0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1 120,0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2464910513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Численность населения среднегодовая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1 157,0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1 112,5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733746034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Число родившихся (без учета мертворожденных)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4225926929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Число умерших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25,0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22,0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2922054902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Естественный прирост ( -убыль)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-19,0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-9,0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590428394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Число прибывших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43,0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36,0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665700256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Число убывших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48,0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42,0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444706209"/>
                  </a:ext>
                </a:extLst>
              </a:tr>
              <a:tr h="19231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Миграционный прирост (-убыль)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-5,0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-6,0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979828092"/>
                  </a:ext>
                </a:extLst>
              </a:tr>
              <a:tr h="38462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Общий коэффициент рождаемости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чел. на 1 тыс. чел. населения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5,2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11,7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3176233010"/>
                  </a:ext>
                </a:extLst>
              </a:tr>
              <a:tr h="38462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Общий коэффициент смертности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чел. на 1 тыс. чел. населения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21,6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19,8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362714463"/>
                  </a:ext>
                </a:extLst>
              </a:tr>
              <a:tr h="38462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Коэффициент естественного прироста (убыли)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чел. на 1 тыс. чел. населения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-16,4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-8,1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006825428"/>
                  </a:ext>
                </a:extLst>
              </a:tr>
              <a:tr h="38462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Коэффициент миграционного прироста (убыли)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чел. на 1 тыс. чел. населения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>
                          <a:effectLst/>
                        </a:rPr>
                        <a:t>-4,3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u="none" strike="noStrike" dirty="0">
                          <a:effectLst/>
                        </a:rPr>
                        <a:t>-5,4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3399986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8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425D59-FB90-DCDB-F764-8117391CF8B1}"/>
              </a:ext>
            </a:extLst>
          </p:cNvPr>
          <p:cNvSpPr txBox="1"/>
          <p:nvPr/>
        </p:nvSpPr>
        <p:spPr>
          <a:xfrm>
            <a:off x="518474" y="424206"/>
            <a:ext cx="7899662" cy="6952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Доходы бюджета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Налоговые доходы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Налог на доходы физических лиц;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Акцизы по подакцизным товарам;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Земельный налог;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Налог на имущество физических лиц;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Единый сельхозналог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Поступления доходов от использования Муниципального имущества;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Доходов от продажи материальных и нематериальных активов;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Штрафных санкций за нарушение законодательства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иных неналоговых платежей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Поступления доходов в виде дотаций</a:t>
            </a:r>
            <a:r>
              <a:rPr lang="ru-RU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субсидий, субвенций, межбюджетных трансфертов </a:t>
            </a:r>
            <a:r>
              <a:rPr lang="ru-RU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других уровней бюджетной системы РФ)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ru-RU" i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ru-RU" i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36C0AB0-AC42-5C59-2470-8CEF773C60EF}"/>
                  </a:ext>
                </a:extLst>
              </p14:cNvPr>
              <p14:cNvContentPartPr/>
              <p14:nvPr/>
            </p14:nvContentPartPr>
            <p14:xfrm>
              <a:off x="3404931" y="3064903"/>
              <a:ext cx="360" cy="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36C0AB0-AC42-5C59-2470-8CEF773C60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6931" y="3047263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915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1C1792-DED2-3A0A-B7C3-7C7FD9747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45103"/>
              </p:ext>
            </p:extLst>
          </p:nvPr>
        </p:nvGraphicFramePr>
        <p:xfrm>
          <a:off x="197963" y="160255"/>
          <a:ext cx="8757502" cy="6053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3622">
                  <a:extLst>
                    <a:ext uri="{9D8B030D-6E8A-4147-A177-3AD203B41FA5}">
                      <a16:colId xmlns:a16="http://schemas.microsoft.com/office/drawing/2014/main" val="2511469525"/>
                    </a:ext>
                  </a:extLst>
                </a:gridCol>
                <a:gridCol w="5792778">
                  <a:extLst>
                    <a:ext uri="{9D8B030D-6E8A-4147-A177-3AD203B41FA5}">
                      <a16:colId xmlns:a16="http://schemas.microsoft.com/office/drawing/2014/main" val="1486619550"/>
                    </a:ext>
                  </a:extLst>
                </a:gridCol>
                <a:gridCol w="904136">
                  <a:extLst>
                    <a:ext uri="{9D8B030D-6E8A-4147-A177-3AD203B41FA5}">
                      <a16:colId xmlns:a16="http://schemas.microsoft.com/office/drawing/2014/main" val="788787094"/>
                    </a:ext>
                  </a:extLst>
                </a:gridCol>
                <a:gridCol w="1166966">
                  <a:extLst>
                    <a:ext uri="{9D8B030D-6E8A-4147-A177-3AD203B41FA5}">
                      <a16:colId xmlns:a16="http://schemas.microsoft.com/office/drawing/2014/main" val="3836465218"/>
                    </a:ext>
                  </a:extLst>
                </a:gridCol>
              </a:tblGrid>
              <a:tr h="176302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Показатели исполнения доходов бюджета </a:t>
                      </a:r>
                      <a:endParaRPr lang="ru-RU" sz="16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891379"/>
                  </a:ext>
                </a:extLst>
              </a:tr>
              <a:tr h="176302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600" b="1" u="none" strike="noStrike" dirty="0">
                          <a:effectLst/>
                        </a:rPr>
                        <a:t>Бережковского сельского поселения за 2025 год  </a:t>
                      </a:r>
                      <a:endParaRPr lang="ru-RU" sz="16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080592"/>
                  </a:ext>
                </a:extLst>
              </a:tr>
              <a:tr h="168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extLst>
                  <a:ext uri="{0D108BD9-81ED-4DB2-BD59-A6C34878D82A}">
                    <a16:rowId xmlns:a16="http://schemas.microsoft.com/office/drawing/2014/main" val="1981573535"/>
                  </a:ext>
                </a:extLst>
              </a:tr>
              <a:tr h="23216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код бюджетной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ИСТОЧНИК ДОХОДОВ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План 2025г.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Факт 2025г.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extLst>
                  <a:ext uri="{0D108BD9-81ED-4DB2-BD59-A6C34878D82A}">
                    <a16:rowId xmlns:a16="http://schemas.microsoft.com/office/drawing/2014/main" val="1174493222"/>
                  </a:ext>
                </a:extLst>
              </a:tr>
              <a:tr h="23216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классификации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b="0" i="0" u="none" strike="noStrike" dirty="0" err="1">
                          <a:effectLst/>
                          <a:latin typeface="Arial Cyr" panose="020B0604020202020204" pitchFamily="34" charset="0"/>
                        </a:rPr>
                        <a:t>Тыс.руб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тыс.руб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extLst>
                  <a:ext uri="{0D108BD9-81ED-4DB2-BD59-A6C34878D82A}">
                    <a16:rowId xmlns:a16="http://schemas.microsoft.com/office/drawing/2014/main" val="2854392756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1 00 00000 00 0000 000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ДОХОДЫ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17196,9</a:t>
                      </a:r>
                      <a:endParaRPr lang="ru-RU" sz="110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19278,8</a:t>
                      </a:r>
                      <a:endParaRPr lang="ru-RU" sz="110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2501552393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1 01 00000 00 0000 000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НАЛОГ НА ПРИБЫЛЬ, ДОХОДЫ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11822,7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13714,5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3175291589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1 01 02000 01 0000 110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11822,7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13714,5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853574552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1 03 00000 00 0000 000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АКЦИЗЫ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2145,6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2263,1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3766519849"/>
                  </a:ext>
                </a:extLst>
              </a:tr>
              <a:tr h="23985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1 03 02000 01 0000 110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Акцизы по подакцизным товарам (продукции) производимым на территории РФ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2145,6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2263,1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3684715542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1 06 00000 00 0000 000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НАЛОГИ НА ИМУЩЕСТВО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2316,7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2419,4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3410824066"/>
                  </a:ext>
                </a:extLst>
              </a:tr>
              <a:tr h="46716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1 06 01030 10 0000 110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налог на имущество физических лиц взимаемый по ставкам, применяемым к объектам налогообложения, расположенным в границах поселений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195,0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216,2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2252605264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1 06 06000 00 0000 110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земельный налог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2121,7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2203,2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2871186598"/>
                  </a:ext>
                </a:extLst>
              </a:tr>
              <a:tr h="38917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1 11 00000 00 0000 000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ДОХОДЫ ОТ ИСПОЛЬЗОВАНИЯ ИМУЩЕСТВА,НАХОДЯЩЕГОСЯ В ГОСУДАРСТВЕННОЙ И МУНИЦИПАЛЬНОЙ СОБСТВЕННОСТИ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895,9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865,8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83054087"/>
                  </a:ext>
                </a:extLst>
              </a:tr>
              <a:tr h="36367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1 11 05075 10 0000 120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>
                          <a:effectLst/>
                        </a:rPr>
                        <a:t>Доходы от сдачи в аренду имущества, составляющего казну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645,1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595,9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096744251"/>
                  </a:ext>
                </a:extLst>
              </a:tr>
              <a:tr h="94269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1 11 09045 10 0000 120 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Прочие поступления от использования имущества, находящегося в собственности поселений (за исключением имущества муниципальных автономных учреждений, а также имущества муниципальных унитарных предприятий, в том числе казенных) (денежные средства от физических лиц в виде платы за пользование жилым помещением предоставленным по договору найма)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250,8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269,9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238674692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1 16 00000 00 0000 000</a:t>
                      </a:r>
                      <a:endParaRPr lang="ru-RU" sz="105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ШТРАФЫ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2,0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2,0</a:t>
                      </a:r>
                      <a:endParaRPr lang="ru-RU" sz="105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284540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6967357E-CAA6-81EC-EDAF-52AACF5EDA60}"/>
                  </a:ext>
                </a:extLst>
              </p14:cNvPr>
              <p14:cNvContentPartPr/>
              <p14:nvPr/>
            </p14:nvContentPartPr>
            <p14:xfrm>
              <a:off x="7358451" y="1036097"/>
              <a:ext cx="360" cy="36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6967357E-CAA6-81EC-EDAF-52AACF5EDA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0811" y="101809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96F39F8D-E011-8431-7534-CE1C630C88B4}"/>
                  </a:ext>
                </a:extLst>
              </p14:cNvPr>
              <p14:cNvContentPartPr/>
              <p14:nvPr/>
            </p14:nvContentPartPr>
            <p14:xfrm>
              <a:off x="7402011" y="1488977"/>
              <a:ext cx="36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96F39F8D-E011-8431-7534-CE1C630C88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4011" y="14713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52DA32C6-6176-F9AB-18D6-F334F624B949}"/>
                  </a:ext>
                </a:extLst>
              </p14:cNvPr>
              <p14:cNvContentPartPr/>
              <p14:nvPr/>
            </p14:nvContentPartPr>
            <p14:xfrm>
              <a:off x="7462851" y="1654217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52DA32C6-6176-F9AB-18D6-F334F624B9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44851" y="163621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E8819FE3-66D7-FE40-E195-90B820D1A944}"/>
                  </a:ext>
                </a:extLst>
              </p14:cNvPr>
              <p14:cNvContentPartPr/>
              <p14:nvPr/>
            </p14:nvContentPartPr>
            <p14:xfrm>
              <a:off x="1436451" y="3126257"/>
              <a:ext cx="360" cy="36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E8819FE3-66D7-FE40-E195-90B820D1A9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8811" y="310825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58778B25-858A-A075-62DD-3C02D71D9E37}"/>
                  </a:ext>
                </a:extLst>
              </p14:cNvPr>
              <p14:cNvContentPartPr/>
              <p14:nvPr/>
            </p14:nvContentPartPr>
            <p14:xfrm>
              <a:off x="1715451" y="1784897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58778B25-858A-A075-62DD-3C02D71D9E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7451" y="1766897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0176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84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C69448-CFDC-2E2E-3A75-D89443B70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401317D-ECE9-DF63-E8C3-4AC4D4712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334214"/>
              </p:ext>
            </p:extLst>
          </p:nvPr>
        </p:nvGraphicFramePr>
        <p:xfrm>
          <a:off x="193249" y="492550"/>
          <a:ext cx="8757502" cy="4372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3622">
                  <a:extLst>
                    <a:ext uri="{9D8B030D-6E8A-4147-A177-3AD203B41FA5}">
                      <a16:colId xmlns:a16="http://schemas.microsoft.com/office/drawing/2014/main" val="3279849554"/>
                    </a:ext>
                  </a:extLst>
                </a:gridCol>
                <a:gridCol w="5792778">
                  <a:extLst>
                    <a:ext uri="{9D8B030D-6E8A-4147-A177-3AD203B41FA5}">
                      <a16:colId xmlns:a16="http://schemas.microsoft.com/office/drawing/2014/main" val="2178250271"/>
                    </a:ext>
                  </a:extLst>
                </a:gridCol>
                <a:gridCol w="904136">
                  <a:extLst>
                    <a:ext uri="{9D8B030D-6E8A-4147-A177-3AD203B41FA5}">
                      <a16:colId xmlns:a16="http://schemas.microsoft.com/office/drawing/2014/main" val="2998602316"/>
                    </a:ext>
                  </a:extLst>
                </a:gridCol>
                <a:gridCol w="1166966">
                  <a:extLst>
                    <a:ext uri="{9D8B030D-6E8A-4147-A177-3AD203B41FA5}">
                      <a16:colId xmlns:a16="http://schemas.microsoft.com/office/drawing/2014/main" val="1419820528"/>
                    </a:ext>
                  </a:extLst>
                </a:gridCol>
              </a:tblGrid>
              <a:tr h="48666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1 16 02020 02 0000 140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Административные </a:t>
                      </a:r>
                      <a:r>
                        <a:rPr lang="ru-RU" sz="1100" u="none" strike="noStrike" dirty="0" err="1">
                          <a:effectLst/>
                        </a:rPr>
                        <a:t>штрафы,установленные</a:t>
                      </a:r>
                      <a:r>
                        <a:rPr lang="ru-RU" sz="1100" u="none" strike="noStrike" dirty="0">
                          <a:effectLst/>
                        </a:rPr>
                        <a:t> законами субъектов РФ об административных </a:t>
                      </a:r>
                      <a:r>
                        <a:rPr lang="ru-RU" sz="1100" u="none" strike="noStrike" dirty="0" err="1">
                          <a:effectLst/>
                        </a:rPr>
                        <a:t>правонарушениях,за</a:t>
                      </a:r>
                      <a:r>
                        <a:rPr lang="ru-RU" sz="1100" u="none" strike="noStrike" dirty="0">
                          <a:effectLst/>
                        </a:rPr>
                        <a:t> нарушение муниципальных правовых актов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2,0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2,0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16579600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1 17 00000 00 0000 000 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ПРОЧИЕ НЕНАЛОГОВЫЕ ДОХОДЫ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14,0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14,0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853410992"/>
                  </a:ext>
                </a:extLst>
              </a:tr>
              <a:tr h="36367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1 17 15030 10 0001 120 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Инициативные платежи ,зачисляемые в бюджеты поселений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14,0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14,0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2864238132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2 00 00000 00 0000 000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26590,1</a:t>
                      </a:r>
                      <a:endParaRPr lang="ru-RU" sz="105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23783,5</a:t>
                      </a:r>
                      <a:endParaRPr lang="ru-RU" sz="105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3599947038"/>
                  </a:ext>
                </a:extLst>
              </a:tr>
              <a:tr h="34967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2 02 00000 00 0000 000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26540,1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23733,5</a:t>
                      </a:r>
                      <a:endParaRPr lang="ru-RU" sz="105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2785288549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2 02 29 999 10 0000 150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Прочие субсидии бюджетам сельских поселений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5323,7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5323,7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586782639"/>
                  </a:ext>
                </a:extLst>
              </a:tr>
              <a:tr h="41517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2 02 30024 10 0000 150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Субвенции бюджетам поселений на выполнение передаваемых полномочий субъектов Российской Федерации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3,5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3,5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522821428"/>
                  </a:ext>
                </a:extLst>
              </a:tr>
              <a:tr h="38021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2 02 35 118 10 0000 150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Субвенции бюджетам сельских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214,8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214,8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4278154978"/>
                  </a:ext>
                </a:extLst>
              </a:tr>
              <a:tr h="264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2 02 49999 10 0000 150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Прочие межбюджетные трансферты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20998,1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18191,5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542536066"/>
                  </a:ext>
                </a:extLst>
              </a:tr>
              <a:tr h="24293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2 04 00000 00 0000 000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БЕЗВОЗМЕЗДНЫЕ ПОСТУПЛЕНИЯ ОТ НЕГОСУДАРСТВЕННЫХ ОРГАНИЗАЦИЙ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50,0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50,0</a:t>
                      </a:r>
                      <a:endParaRPr lang="ru-RU" sz="105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1288449190"/>
                  </a:ext>
                </a:extLst>
              </a:tr>
              <a:tr h="34967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050" u="none" strike="noStrike">
                          <a:effectLst/>
                        </a:rPr>
                        <a:t>2 04 05000 10 0000 150</a:t>
                      </a:r>
                      <a:endParaRPr lang="ru-RU" sz="1050" b="0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100" u="none" strike="noStrike" dirty="0">
                          <a:effectLst/>
                        </a:rPr>
                        <a:t>Безвозмездные поступления от негосударственных организаций в бюджеты сельских поселений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50,0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50" u="none" strike="noStrike" dirty="0">
                          <a:effectLst/>
                        </a:rPr>
                        <a:t>50,0</a:t>
                      </a:r>
                      <a:endParaRPr lang="ru-RU" sz="105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2449796737"/>
                  </a:ext>
                </a:extLst>
              </a:tr>
              <a:tr h="41272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ru-RU" sz="1400" u="none" strike="noStrike" dirty="0">
                          <a:effectLst/>
                        </a:rPr>
                        <a:t>ВСЕГО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u="none" strike="noStrike" dirty="0">
                          <a:effectLst/>
                        </a:rPr>
                        <a:t>43787,0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u="none" strike="noStrike" dirty="0">
                          <a:effectLst/>
                        </a:rPr>
                        <a:t>43062,3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2835" marR="2835" marT="2835" marB="0" anchor="ctr"/>
                </a:tc>
                <a:extLst>
                  <a:ext uri="{0D108BD9-81ED-4DB2-BD59-A6C34878D82A}">
                    <a16:rowId xmlns:a16="http://schemas.microsoft.com/office/drawing/2014/main" val="326441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480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F5327"/>
      </a:accent1>
      <a:accent2>
        <a:srgbClr val="A6B7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383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5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6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7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8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19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0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1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2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3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4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5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26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Базис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DF5327"/>
    </a:accent1>
    <a:accent2>
      <a:srgbClr val="A6B727"/>
    </a:accent2>
    <a:accent3>
      <a:srgbClr val="FE9E00"/>
    </a:accent3>
    <a:accent4>
      <a:srgbClr val="418AB3"/>
    </a:accent4>
    <a:accent5>
      <a:srgbClr val="D7D447"/>
    </a:accent5>
    <a:accent6>
      <a:srgbClr val="838383"/>
    </a:accent6>
    <a:hlink>
      <a:srgbClr val="F59E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7307</TotalTime>
  <Words>1930</Words>
  <Application>Microsoft Office PowerPoint</Application>
  <PresentationFormat>Экран (4:3)</PresentationFormat>
  <Paragraphs>488</Paragraphs>
  <Slides>30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Arial Cyr</vt:lpstr>
      <vt:lpstr>Calibri</vt:lpstr>
      <vt:lpstr>Corbel</vt:lpstr>
      <vt:lpstr>Times New Roman</vt:lpstr>
      <vt:lpstr>Базис</vt:lpstr>
      <vt:lpstr>Лист Microsoft Excel 97–2003</vt:lpstr>
      <vt:lpstr>Презентация PowerPoint</vt:lpstr>
      <vt:lpstr>Разработчиком презентации  «Бюджет для граждан по годовому отчету об исполнении бюджета Бережковского сельского поселения Волховского  муниципального района за 2025 год» является Администрация  МО Бережковское сельское поселение Волховского муниципального района </vt:lpstr>
      <vt:lpstr>Презентация PowerPoint</vt:lpstr>
      <vt:lpstr>Презентация PowerPoint</vt:lpstr>
      <vt:lpstr>Общие сведения </vt:lpstr>
      <vt:lpstr>Численность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муниципального образования Бережковское сельское поселение Волховского муниципального района "Обеспечение качественным жильем граждан нуждающихся в улучшении жилищных условий  на территории муниципального образования Бережковское сельское поселение Волховского муниципального района"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Wladimir Ozherelev</dc:creator>
  <cp:lastModifiedBy>СЮ</cp:lastModifiedBy>
  <cp:revision>574</cp:revision>
  <dcterms:created xsi:type="dcterms:W3CDTF">2018-02-01T08:04:08Z</dcterms:created>
  <dcterms:modified xsi:type="dcterms:W3CDTF">2026-05-19T07:34:56Z</dcterms:modified>
</cp:coreProperties>
</file>